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69"/>
  </p:notesMasterIdLst>
  <p:sldIdLst>
    <p:sldId id="256" r:id="rId3"/>
    <p:sldId id="278" r:id="rId4"/>
    <p:sldId id="279" r:id="rId5"/>
    <p:sldId id="257" r:id="rId6"/>
    <p:sldId id="260" r:id="rId7"/>
    <p:sldId id="261" r:id="rId8"/>
    <p:sldId id="262" r:id="rId9"/>
    <p:sldId id="280" r:id="rId10"/>
    <p:sldId id="281" r:id="rId11"/>
    <p:sldId id="283" r:id="rId12"/>
    <p:sldId id="284" r:id="rId13"/>
    <p:sldId id="285" r:id="rId14"/>
    <p:sldId id="282" r:id="rId15"/>
    <p:sldId id="286" r:id="rId16"/>
    <p:sldId id="287" r:id="rId17"/>
    <p:sldId id="288" r:id="rId18"/>
    <p:sldId id="289" r:id="rId19"/>
    <p:sldId id="263" r:id="rId20"/>
    <p:sldId id="290" r:id="rId21"/>
    <p:sldId id="267" r:id="rId22"/>
    <p:sldId id="272" r:id="rId23"/>
    <p:sldId id="273" r:id="rId24"/>
    <p:sldId id="274" r:id="rId25"/>
    <p:sldId id="275" r:id="rId26"/>
    <p:sldId id="276" r:id="rId27"/>
    <p:sldId id="277" r:id="rId28"/>
    <p:sldId id="268" r:id="rId29"/>
    <p:sldId id="269" r:id="rId30"/>
    <p:sldId id="270" r:id="rId31"/>
    <p:sldId id="271" r:id="rId32"/>
    <p:sldId id="264" r:id="rId33"/>
    <p:sldId id="265" r:id="rId34"/>
    <p:sldId id="266" r:id="rId35"/>
    <p:sldId id="294" r:id="rId36"/>
    <p:sldId id="295" r:id="rId37"/>
    <p:sldId id="297" r:id="rId38"/>
    <p:sldId id="292" r:id="rId39"/>
    <p:sldId id="298" r:id="rId40"/>
    <p:sldId id="299" r:id="rId41"/>
    <p:sldId id="300" r:id="rId42"/>
    <p:sldId id="310" r:id="rId43"/>
    <p:sldId id="311" r:id="rId44"/>
    <p:sldId id="312" r:id="rId45"/>
    <p:sldId id="313" r:id="rId46"/>
    <p:sldId id="314" r:id="rId47"/>
    <p:sldId id="315" r:id="rId48"/>
    <p:sldId id="316" r:id="rId49"/>
    <p:sldId id="317" r:id="rId50"/>
    <p:sldId id="318" r:id="rId51"/>
    <p:sldId id="319" r:id="rId52"/>
    <p:sldId id="321" r:id="rId53"/>
    <p:sldId id="325" r:id="rId54"/>
    <p:sldId id="322" r:id="rId55"/>
    <p:sldId id="323" r:id="rId56"/>
    <p:sldId id="324" r:id="rId57"/>
    <p:sldId id="301" r:id="rId58"/>
    <p:sldId id="302" r:id="rId59"/>
    <p:sldId id="303" r:id="rId60"/>
    <p:sldId id="304" r:id="rId61"/>
    <p:sldId id="305" r:id="rId62"/>
    <p:sldId id="306" r:id="rId63"/>
    <p:sldId id="307" r:id="rId64"/>
    <p:sldId id="308" r:id="rId65"/>
    <p:sldId id="309" r:id="rId66"/>
    <p:sldId id="293" r:id="rId67"/>
    <p:sldId id="259"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1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0FFEED-034A-4F39-971E-6AFD5EC3F245}" type="datetimeFigureOut">
              <a:rPr lang="en-US" smtClean="0"/>
              <a:t>12/2/2019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9819C4-BCC2-44C8-8650-9C33758F04AE}" type="slidenum">
              <a:rPr lang="en-US" smtClean="0"/>
              <a:t>‹#›</a:t>
            </a:fld>
            <a:endParaRPr lang="en-US"/>
          </a:p>
        </p:txBody>
      </p:sp>
    </p:spTree>
    <p:extLst>
      <p:ext uri="{BB962C8B-B14F-4D97-AF65-F5344CB8AC3E}">
        <p14:creationId xmlns:p14="http://schemas.microsoft.com/office/powerpoint/2010/main" val="1133852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Welcome to a presentation on Scotsman’s self-contained ice machines, the UF and the UN 15 and  20 inch wide flake and nugget ice machines.</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a:t>
            </a:fld>
            <a:endParaRPr lang="en-US"/>
          </a:p>
        </p:txBody>
      </p:sp>
    </p:spTree>
    <p:extLst>
      <p:ext uri="{BB962C8B-B14F-4D97-AF65-F5344CB8AC3E}">
        <p14:creationId xmlns:p14="http://schemas.microsoft.com/office/powerpoint/2010/main" val="1709188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electrical box has a metal cover, which is open at the back. All terminals are insulated, but care should still be taken when working on a live unit.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10</a:t>
            </a:fld>
            <a:endParaRPr lang="en-US"/>
          </a:p>
        </p:txBody>
      </p:sp>
    </p:spTree>
    <p:extLst>
      <p:ext uri="{BB962C8B-B14F-4D97-AF65-F5344CB8AC3E}">
        <p14:creationId xmlns:p14="http://schemas.microsoft.com/office/powerpoint/2010/main" val="35939452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Removing that box cover allows access the transformer, fuse holder and controller.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11</a:t>
            </a:fld>
            <a:endParaRPr lang="en-US"/>
          </a:p>
        </p:txBody>
      </p:sp>
    </p:spTree>
    <p:extLst>
      <p:ext uri="{BB962C8B-B14F-4D97-AF65-F5344CB8AC3E}">
        <p14:creationId xmlns:p14="http://schemas.microsoft.com/office/powerpoint/2010/main" val="1269883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Removing the top panel and door or just opening the door gives access to the chute cover. </a:t>
            </a:r>
          </a:p>
          <a:p>
            <a:r>
              <a:rPr lang="en-US" dirty="0"/>
              <a:t>The chute cover is held on to the back of the storage in by two thumb screws.</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12</a:t>
            </a:fld>
            <a:endParaRPr lang="en-US"/>
          </a:p>
        </p:txBody>
      </p:sp>
    </p:spTree>
    <p:extLst>
      <p:ext uri="{BB962C8B-B14F-4D97-AF65-F5344CB8AC3E}">
        <p14:creationId xmlns:p14="http://schemas.microsoft.com/office/powerpoint/2010/main" val="1592034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chute cover, door and top panel are removed, the chute and photo eyes are exposed.</a:t>
            </a:r>
          </a:p>
          <a:p>
            <a:r>
              <a:rPr lang="en-US" dirty="0"/>
              <a:t>The chute cover must be removed to get to the photo eyes. It is not necessary to remove the top panel or door to get to the photo eyes.</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13</a:t>
            </a:fld>
            <a:endParaRPr lang="en-US"/>
          </a:p>
        </p:txBody>
      </p:sp>
    </p:spTree>
    <p:extLst>
      <p:ext uri="{BB962C8B-B14F-4D97-AF65-F5344CB8AC3E}">
        <p14:creationId xmlns:p14="http://schemas.microsoft.com/office/powerpoint/2010/main" val="1176233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 the top panel off, the ice sweep, ice breaker, float valve and reservoir are visible. The ice sweep and ice chute can be removed without taking off any more parts. The reservoir must have the back panel removed for its removal.</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14</a:t>
            </a:fld>
            <a:endParaRPr lang="en-US"/>
          </a:p>
        </p:txBody>
      </p:sp>
    </p:spTree>
    <p:extLst>
      <p:ext uri="{BB962C8B-B14F-4D97-AF65-F5344CB8AC3E}">
        <p14:creationId xmlns:p14="http://schemas.microsoft.com/office/powerpoint/2010/main" val="3845449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models are equipped with a power cord and a water inlet tube.</a:t>
            </a:r>
          </a:p>
          <a:p>
            <a:r>
              <a:rPr lang="en-US" dirty="0"/>
              <a:t>A condensate and </a:t>
            </a:r>
            <a:r>
              <a:rPr lang="en-US" dirty="0" err="1"/>
              <a:t>meltage</a:t>
            </a:r>
            <a:r>
              <a:rPr lang="en-US" dirty="0"/>
              <a:t> drain fitting is also on the back panel.</a:t>
            </a:r>
          </a:p>
          <a:p>
            <a:r>
              <a:rPr lang="en-US" dirty="0"/>
              <a:t>The power cord is 5 feet long, as is  the one quarter inch water inlet tube.</a:t>
            </a:r>
          </a:p>
          <a:p>
            <a:r>
              <a:rPr lang="en-US" dirty="0"/>
              <a:t>The drain fitting is three quarters female pipe thread.</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15</a:t>
            </a:fld>
            <a:endParaRPr lang="en-US"/>
          </a:p>
        </p:txBody>
      </p:sp>
    </p:spTree>
    <p:extLst>
      <p:ext uri="{BB962C8B-B14F-4D97-AF65-F5344CB8AC3E}">
        <p14:creationId xmlns:p14="http://schemas.microsoft.com/office/powerpoint/2010/main" val="3038655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Taking the back panel off exposes the water reservoir, the water sensor in the reservoir and the compressor at the bottom.</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16</a:t>
            </a:fld>
            <a:endParaRPr lang="en-US"/>
          </a:p>
        </p:txBody>
      </p:sp>
    </p:spTree>
    <p:extLst>
      <p:ext uri="{BB962C8B-B14F-4D97-AF65-F5344CB8AC3E}">
        <p14:creationId xmlns:p14="http://schemas.microsoft.com/office/powerpoint/2010/main" val="3116210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Installation is simple. The unit needs power, water and drain. </a:t>
            </a:r>
          </a:p>
          <a:p>
            <a:r>
              <a:rPr lang="en-US" dirty="0"/>
              <a:t>Connect a drain per local code. A three quarter female pipe thread fitting is provided. It is plastic, so do any soldering of drain components separately from it.</a:t>
            </a:r>
          </a:p>
          <a:p>
            <a:r>
              <a:rPr lang="en-US" dirty="0"/>
              <a:t>The water supply must be potable, and have a Water Conductivity:</a:t>
            </a:r>
          </a:p>
          <a:p>
            <a:r>
              <a:rPr lang="en-US" dirty="0"/>
              <a:t>Minimum of 10 micro Siemens per CM</a:t>
            </a:r>
          </a:p>
          <a:p>
            <a:r>
              <a:rPr lang="en-US" dirty="0"/>
              <a:t>The water inlet tubing is one quarter inch. Attach to a water supply using compression fittings of the correct size.</a:t>
            </a:r>
          </a:p>
          <a:p>
            <a:r>
              <a:rPr lang="en-US" dirty="0"/>
              <a:t>Plug the power cord into the standard 115 volt outlet, it is recommended that it is on its own circuit.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17</a:t>
            </a:fld>
            <a:endParaRPr lang="en-US"/>
          </a:p>
        </p:txBody>
      </p:sp>
    </p:spTree>
    <p:extLst>
      <p:ext uri="{BB962C8B-B14F-4D97-AF65-F5344CB8AC3E}">
        <p14:creationId xmlns:p14="http://schemas.microsoft.com/office/powerpoint/2010/main" val="3022808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up is also simple. </a:t>
            </a:r>
          </a:p>
          <a:p>
            <a:r>
              <a:rPr lang="en-US" dirty="0"/>
              <a:t>Switch on the water supply, and  observe that the reservoir fills up and the float valve shuts off.</a:t>
            </a:r>
          </a:p>
          <a:p>
            <a:r>
              <a:rPr lang="en-US" dirty="0"/>
              <a:t>Connect electrical power.</a:t>
            </a:r>
          </a:p>
          <a:p>
            <a:r>
              <a:rPr lang="en-US" dirty="0"/>
              <a:t>If not operating, push and release the On button to start the unit.</a:t>
            </a:r>
          </a:p>
          <a:p>
            <a:r>
              <a:rPr lang="en-US" dirty="0"/>
              <a:t>Flush the bin with water and check for draining and leaks.</a:t>
            </a:r>
          </a:p>
          <a:p>
            <a:r>
              <a:rPr lang="en-US" dirty="0"/>
              <a:t>It may take several minutes for ice to form, but warm air will flow out the left front.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18</a:t>
            </a:fld>
            <a:endParaRPr lang="en-US"/>
          </a:p>
        </p:txBody>
      </p:sp>
    </p:spTree>
    <p:extLst>
      <p:ext uri="{BB962C8B-B14F-4D97-AF65-F5344CB8AC3E}">
        <p14:creationId xmlns:p14="http://schemas.microsoft.com/office/powerpoint/2010/main" val="32244846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a good idea at start up to confirm that the ice level sensor system is  working. Place something between the photo eyes and the status light should blink green. Clear that area and allow the unit to make ice. It could take a full day to fill the ice storage bin to the level in the photo.</a:t>
            </a:r>
          </a:p>
        </p:txBody>
      </p:sp>
      <p:sp>
        <p:nvSpPr>
          <p:cNvPr id="4" name="Slide Number Placeholder 3"/>
          <p:cNvSpPr>
            <a:spLocks noGrp="1"/>
          </p:cNvSpPr>
          <p:nvPr>
            <p:ph type="sldNum" sz="quarter" idx="5"/>
          </p:nvPr>
        </p:nvSpPr>
        <p:spPr/>
        <p:txBody>
          <a:bodyPr/>
          <a:lstStyle/>
          <a:p>
            <a:fld id="{519819C4-BCC2-44C8-8650-9C33758F04AE}" type="slidenum">
              <a:rPr lang="en-US" smtClean="0"/>
              <a:t>19</a:t>
            </a:fld>
            <a:endParaRPr lang="en-US"/>
          </a:p>
        </p:txBody>
      </p:sp>
    </p:spTree>
    <p:extLst>
      <p:ext uri="{BB962C8B-B14F-4D97-AF65-F5344CB8AC3E}">
        <p14:creationId xmlns:p14="http://schemas.microsoft.com/office/powerpoint/2010/main" val="3028776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Service support is a few clicks away on the internet. Scotsman-ice.com/service.</a:t>
            </a:r>
          </a:p>
          <a:p>
            <a:r>
              <a:rPr lang="en-US" altLang="en-US" dirty="0"/>
              <a:t>Scotsman’s recent products are also marked with a symbol that, when read by your smart phone, will take you directly to the service information menu at Scotsman’s website.</a:t>
            </a:r>
          </a:p>
          <a:p>
            <a:r>
              <a:rPr lang="en-US" altLang="en-US" dirty="0"/>
              <a:t>At the website there are service manuals, illustrated service parts,  and service bulletins.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0C4A4-BC6A-4FFC-9E03-314A84650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1106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simple ice machine. It has three motors, the compressor, the fan motor and the auger motor. There are two sensors, a bin level sensor and a water sensor.</a:t>
            </a:r>
          </a:p>
          <a:p>
            <a:r>
              <a:rPr lang="en-US" dirty="0"/>
              <a:t>There are no pressure controls.</a:t>
            </a:r>
          </a:p>
          <a:p>
            <a:r>
              <a:rPr lang="en-US" dirty="0"/>
              <a:t>The controller will operate all motors if the bin sensor is calling for ice and the water sensor indicates there is water in the reservoir.</a:t>
            </a:r>
          </a:p>
          <a:p>
            <a:r>
              <a:rPr lang="en-US" dirty="0"/>
              <a:t>At shut down, the compressor and fan motor stop but the auger motor continues to operate for a minute to clear the evaporator of any ice. That makes a restart easier on the auger motor.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20</a:t>
            </a:fld>
            <a:endParaRPr lang="en-US"/>
          </a:p>
        </p:txBody>
      </p:sp>
    </p:spTree>
    <p:extLst>
      <p:ext uri="{BB962C8B-B14F-4D97-AF65-F5344CB8AC3E}">
        <p14:creationId xmlns:p14="http://schemas.microsoft.com/office/powerpoint/2010/main" val="496863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refrigeration is also simple, it is a cap tube system.</a:t>
            </a:r>
          </a:p>
          <a:p>
            <a:r>
              <a:rPr lang="en-US" dirty="0"/>
              <a:t>The hermetic compressor forces high pressure hot discharge gas into the air cooled condenser, where significant heat is released and the gas changes to a liquid. </a:t>
            </a:r>
          </a:p>
          <a:p>
            <a:r>
              <a:rPr lang="en-US" dirty="0"/>
              <a:t>The liquid refrigerant is forced thru the capillary tube to where it enters the evaporator, there it expands and absorbs heat from the cylinder walls and the water inside.</a:t>
            </a:r>
          </a:p>
          <a:p>
            <a:r>
              <a:rPr lang="en-US" dirty="0"/>
              <a:t>Ice crystals form and are pushed up by the auger and thru the breaker as ice.</a:t>
            </a:r>
          </a:p>
          <a:p>
            <a:r>
              <a:rPr lang="en-US" dirty="0"/>
              <a:t>The now low pressure refrigerant flows back to the compressor and the cycle continues as long as the control system calls for ice.</a:t>
            </a:r>
          </a:p>
          <a:p>
            <a:r>
              <a:rPr lang="en-US" dirty="0"/>
              <a:t>System pressures do not change, this is a steady state system.</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21</a:t>
            </a:fld>
            <a:endParaRPr lang="en-US"/>
          </a:p>
        </p:txBody>
      </p:sp>
    </p:spTree>
    <p:extLst>
      <p:ext uri="{BB962C8B-B14F-4D97-AF65-F5344CB8AC3E}">
        <p14:creationId xmlns:p14="http://schemas.microsoft.com/office/powerpoint/2010/main" val="1271548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these models do not have access valves, sometimes it may be necessary to add them for a full diagnosis.</a:t>
            </a:r>
          </a:p>
          <a:p>
            <a:r>
              <a:rPr lang="en-US" dirty="0"/>
              <a:t>These are the system pressures, for a new, clean and fully functional unit. They are by model with two temperatures.</a:t>
            </a:r>
          </a:p>
          <a:p>
            <a:r>
              <a:rPr lang="en-US" dirty="0"/>
              <a:t>70/50 means seventy degrees F. air temperature and fifty degrees F. water temperature. These temperatures were in a test room under ideal conditions, so the field numbers may vary slightly. Do not feel the machine is undercharged if the numbers you get are slightly different.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22</a:t>
            </a:fld>
            <a:endParaRPr lang="en-US"/>
          </a:p>
        </p:txBody>
      </p:sp>
    </p:spTree>
    <p:extLst>
      <p:ext uri="{BB962C8B-B14F-4D97-AF65-F5344CB8AC3E}">
        <p14:creationId xmlns:p14="http://schemas.microsoft.com/office/powerpoint/2010/main" val="959169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gear reducer, evaporator and auger form the freezing section of these machines. The gear reducer rotates the auger slowly, about 10 rpm, and as ice is formed and discharged, replacement water enters at the bottom.</a:t>
            </a:r>
          </a:p>
          <a:p>
            <a:r>
              <a:rPr lang="en-US" dirty="0"/>
              <a:t>The auger is thrust down by the force of ice making. That thrust is taken up  by the bearings  in the gear reducer. The top bearing is there to provide alignment.</a:t>
            </a:r>
          </a:p>
          <a:p>
            <a:r>
              <a:rPr lang="en-US" dirty="0"/>
              <a:t>The water level in the evaporator is the same water level as is in the water reservoir.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23</a:t>
            </a:fld>
            <a:endParaRPr lang="en-US"/>
          </a:p>
        </p:txBody>
      </p:sp>
    </p:spTree>
    <p:extLst>
      <p:ext uri="{BB962C8B-B14F-4D97-AF65-F5344CB8AC3E}">
        <p14:creationId xmlns:p14="http://schemas.microsoft.com/office/powerpoint/2010/main" val="59887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key to the proper operation of this continuous flow ice machine is the balance between the ice out and the water in.</a:t>
            </a:r>
          </a:p>
          <a:p>
            <a:r>
              <a:rPr lang="en-US" dirty="0"/>
              <a:t>The refrigeration system will be taking the same amount of heat out, water present or not. So it is critical that water, or heat load, continue to be provided. </a:t>
            </a:r>
          </a:p>
          <a:p>
            <a:r>
              <a:rPr lang="en-US" dirty="0"/>
              <a:t>Nugget ice has more water squeezed out when comparted to flaked ice. And both are much wetter and softer than cubed ice, which is formed in a completely different process.</a:t>
            </a:r>
          </a:p>
          <a:p>
            <a:r>
              <a:rPr lang="en-US" dirty="0"/>
              <a:t>If the water supply would fail, and the unit continue to run, the auger motor will be overloaded, as the ice will be much harder.</a:t>
            </a:r>
          </a:p>
          <a:p>
            <a:r>
              <a:rPr lang="en-US" dirty="0"/>
              <a:t>If the auger would slow down or stop, and the unit continue to run the auger motor will be overloaded.</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24</a:t>
            </a:fld>
            <a:endParaRPr lang="en-US"/>
          </a:p>
        </p:txBody>
      </p:sp>
    </p:spTree>
    <p:extLst>
      <p:ext uri="{BB962C8B-B14F-4D97-AF65-F5344CB8AC3E}">
        <p14:creationId xmlns:p14="http://schemas.microsoft.com/office/powerpoint/2010/main" val="1047535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often asked, how long does an ice machine last? The answer is not a simple number of years. Their lifespan depends on three basic items: water quality, run time and maintenance. </a:t>
            </a:r>
          </a:p>
          <a:p>
            <a:r>
              <a:rPr lang="en-US" dirty="0"/>
              <a:t>If they are on a water supply with high mineral content, are running 24/7, and get no maintenance their life will be shorter than those on average water, running an average amount of hours and are cleaned regularly.</a:t>
            </a:r>
          </a:p>
          <a:p>
            <a:r>
              <a:rPr lang="en-US" dirty="0"/>
              <a:t>Filters are great for suspended solids, but they cannot filter out the dissolved solids that are part of the water. Ice making causes many of those dissolved solids to fall out of the water and then they can stick to the machine and need to be cleaned out with scale remover.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25</a:t>
            </a:fld>
            <a:endParaRPr lang="en-US"/>
          </a:p>
        </p:txBody>
      </p:sp>
    </p:spTree>
    <p:extLst>
      <p:ext uri="{BB962C8B-B14F-4D97-AF65-F5344CB8AC3E}">
        <p14:creationId xmlns:p14="http://schemas.microsoft.com/office/powerpoint/2010/main" val="19226710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two photos are of actual flaker parts from a couple of field units. The left on is an auger, stained with scale. It is supposed to be bright and shiny.</a:t>
            </a:r>
          </a:p>
          <a:p>
            <a:r>
              <a:rPr lang="en-US" dirty="0"/>
              <a:t>The right image is the inside of a flaker evaporator, heavily stained with mineral scale. Like the auger, the inside of the evaporator is supposed to be bright and shiny stainless steel. A great deal of machining was used to make it that way and now it is rough and scarred. </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26</a:t>
            </a:fld>
            <a:endParaRPr lang="en-US"/>
          </a:p>
        </p:txBody>
      </p:sp>
    </p:spTree>
    <p:extLst>
      <p:ext uri="{BB962C8B-B14F-4D97-AF65-F5344CB8AC3E}">
        <p14:creationId xmlns:p14="http://schemas.microsoft.com/office/powerpoint/2010/main" val="11537780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be concerned with scale build up? It is because the ice in the flaker freezer is supposed to slide easily up the evaporator wall and be extruded thru the breaker. When there is scale on the parts, the ice has a harder time getting out of the evaporator, causing extra load on the gear reducer, usually increasing its current draw.</a:t>
            </a:r>
          </a:p>
          <a:p>
            <a:r>
              <a:rPr lang="en-US" dirty="0"/>
              <a:t>If the ice, instead of moving up the wall, starts to spin with the auger, it stays in the evaporator too long, freezing into a more solid form and so becomes much harder to extrude. The result is a very heavy load on the gear reducer and usually a very loud noise from the machine. The noise is a symptom of what is called a rotating freeze.</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27</a:t>
            </a:fld>
            <a:endParaRPr lang="en-US"/>
          </a:p>
        </p:txBody>
      </p:sp>
    </p:spTree>
    <p:extLst>
      <p:ext uri="{BB962C8B-B14F-4D97-AF65-F5344CB8AC3E}">
        <p14:creationId xmlns:p14="http://schemas.microsoft.com/office/powerpoint/2010/main" val="4239042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controller for these machines has load monitoring for the auger motor. It continually checks  for operating current draw and will shut the unit down if it is too high or too low.</a:t>
            </a:r>
          </a:p>
          <a:p>
            <a:r>
              <a:rPr lang="en-US" dirty="0"/>
              <a:t>High current can be from the scale mentioned earlier. Or it can be from component wear..</a:t>
            </a:r>
          </a:p>
          <a:p>
            <a:r>
              <a:rPr lang="en-US" dirty="0"/>
              <a:t>Low amps are almost always because of an open winding in the auger drive motor, or there is no power to the motor because of a relay failure in the controller. Another cause can be an open motor overload from overheating. Normal motor temperature is about one hundred and seventy five degrees F.</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28</a:t>
            </a:fld>
            <a:endParaRPr lang="en-US"/>
          </a:p>
        </p:txBody>
      </p:sp>
    </p:spTree>
    <p:extLst>
      <p:ext uri="{BB962C8B-B14F-4D97-AF65-F5344CB8AC3E}">
        <p14:creationId xmlns:p14="http://schemas.microsoft.com/office/powerpoint/2010/main" val="3063164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talked a lot about scale and the need for cleaning. What about how to clean the machine to get rid of scale and to take care of any other maintenance?</a:t>
            </a:r>
          </a:p>
          <a:p>
            <a:r>
              <a:rPr lang="en-US" dirty="0"/>
              <a:t>There are three areas to clean. The air cooled condenser, the evaporator and the photo eyes.</a:t>
            </a:r>
          </a:p>
          <a:p>
            <a:r>
              <a:rPr lang="en-US" dirty="0"/>
              <a:t>The condenser’s air intake is on the right and there is no filter, so the fins will gather lint and grease on that side. It needs to be brushed off to get rid of the lint and if there is grease a condenser cleaner will be needed. Blowing it out must be done carefully so the fins are not damaged.</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29</a:t>
            </a:fld>
            <a:endParaRPr lang="en-US"/>
          </a:p>
        </p:txBody>
      </p:sp>
    </p:spTree>
    <p:extLst>
      <p:ext uri="{BB962C8B-B14F-4D97-AF65-F5344CB8AC3E}">
        <p14:creationId xmlns:p14="http://schemas.microsoft.com/office/powerpoint/2010/main" val="3738343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Here is an image of a QR code that will connect you directly to the warranty verification section of Scotsman’s website.</a:t>
            </a:r>
          </a:p>
          <a:p>
            <a:r>
              <a:rPr lang="en-US" altLang="en-US" dirty="0"/>
              <a:t>While all products are supplied with a user manual, sometimes it isn’t available at the site and, for example, you need to clean the machine. The user manual is on the website and easily found there. So, cleaning instructions as close as your phone.</a:t>
            </a:r>
          </a:p>
          <a:p>
            <a:endParaRPr lang="en-US" alt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0C4A4-BC6A-4FFC-9E03-314A84650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01267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mineral scale must be removed by making and using scale remover solution. Liquid scale removers are more effective than powders, but both must be mixed with the correct amount of water. Making the solution stronger does not make it better! In fact, trying to clean a flaker with too strong a solution will cause it to bog down and might stall out, all while making a hell of a noise.</a:t>
            </a:r>
          </a:p>
          <a:p>
            <a:r>
              <a:rPr lang="en-US" dirty="0"/>
              <a:t>Scotsman has Clear 1, a nickel safe cleaner good for all ice machines.</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30</a:t>
            </a:fld>
            <a:endParaRPr lang="en-US"/>
          </a:p>
        </p:txBody>
      </p:sp>
    </p:spTree>
    <p:extLst>
      <p:ext uri="{BB962C8B-B14F-4D97-AF65-F5344CB8AC3E}">
        <p14:creationId xmlns:p14="http://schemas.microsoft.com/office/powerpoint/2010/main" val="13856091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Cleaning begins with shutting the unit off and discarding any ice. </a:t>
            </a:r>
          </a:p>
          <a:p>
            <a:r>
              <a:rPr lang="en-US" dirty="0"/>
              <a:t>Remove the top, front and back panels. If built in the unit must be pulled out. And if pulled out there still must be a drain as water and cleaning solution will be flowing out.</a:t>
            </a:r>
          </a:p>
          <a:p>
            <a:r>
              <a:rPr lang="en-US" dirty="0"/>
              <a:t>Shut the water supply off, either at the source of using  the lever on the reservoir that lifts the float.</a:t>
            </a:r>
          </a:p>
          <a:p>
            <a:r>
              <a:rPr lang="en-US" dirty="0"/>
              <a:t>The evaporator and water reservoir must be drained so the cleaning  solution can contact the parts</a:t>
            </a:r>
          </a:p>
          <a:p>
            <a:r>
              <a:rPr lang="en-US" dirty="0"/>
              <a:t>The outlet hose must be reconnected.</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31</a:t>
            </a:fld>
            <a:endParaRPr lang="en-US"/>
          </a:p>
        </p:txBody>
      </p:sp>
    </p:spTree>
    <p:extLst>
      <p:ext uri="{BB962C8B-B14F-4D97-AF65-F5344CB8AC3E}">
        <p14:creationId xmlns:p14="http://schemas.microsoft.com/office/powerpoint/2010/main" val="29165403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outlet hose connects one leg to a closed plug on the base  of the evaporator pan. If not connected all the expensive cleaning solution will  leak out down the drain.</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32</a:t>
            </a:fld>
            <a:endParaRPr lang="en-US"/>
          </a:p>
        </p:txBody>
      </p:sp>
    </p:spTree>
    <p:extLst>
      <p:ext uri="{BB962C8B-B14F-4D97-AF65-F5344CB8AC3E}">
        <p14:creationId xmlns:p14="http://schemas.microsoft.com/office/powerpoint/2010/main" val="1544782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model, mix two and a half ounces of Clear 1 scale remover to a quart off potable water. Do not mix it stronger!</a:t>
            </a:r>
          </a:p>
          <a:p>
            <a:r>
              <a:rPr lang="en-US" dirty="0"/>
              <a:t>Pour that into the reservoir until it is full.</a:t>
            </a:r>
          </a:p>
          <a:p>
            <a:r>
              <a:rPr lang="en-US" dirty="0"/>
              <a:t>Push and hold both on and off buttons together until the unit starts. The clean light will blink and the auger motor will start.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33</a:t>
            </a:fld>
            <a:endParaRPr lang="en-US"/>
          </a:p>
        </p:txBody>
      </p:sp>
    </p:spTree>
    <p:extLst>
      <p:ext uri="{BB962C8B-B14F-4D97-AF65-F5344CB8AC3E}">
        <p14:creationId xmlns:p14="http://schemas.microsoft.com/office/powerpoint/2010/main" val="8911141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unit is now in a cleaning mode. The auger rotates in the solution to better stir it during this half of the cleaning mode.</a:t>
            </a:r>
          </a:p>
          <a:p>
            <a:r>
              <a:rPr lang="en-US" dirty="0"/>
              <a:t>As the slide says, the compressor will start and then ice making will occur. As it does, keep pouring in cleaning solution until it is gone. Then open up the water supply.</a:t>
            </a:r>
          </a:p>
          <a:p>
            <a:r>
              <a:rPr lang="en-US" dirty="0"/>
              <a:t>The cleaning mode is complete when the compressor stops.</a:t>
            </a:r>
          </a:p>
          <a:p>
            <a:r>
              <a:rPr lang="en-US" dirty="0"/>
              <a:t>Shut the water off and drain the evaporator again. Then reconnect the outlet hose and either restart ice making or sanitize the unit.</a:t>
            </a:r>
          </a:p>
          <a:p>
            <a:endParaRPr lang="en-US" dirty="0"/>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34</a:t>
            </a:fld>
            <a:endParaRPr lang="en-US"/>
          </a:p>
        </p:txBody>
      </p:sp>
    </p:spTree>
    <p:extLst>
      <p:ext uri="{BB962C8B-B14F-4D97-AF65-F5344CB8AC3E}">
        <p14:creationId xmlns:p14="http://schemas.microsoft.com/office/powerpoint/2010/main" val="36958343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Sanitize after scale removal. Use an approved sanitizer and run it thru the machine like the scale remover. </a:t>
            </a:r>
          </a:p>
          <a:p>
            <a:r>
              <a:rPr lang="en-US" dirty="0"/>
              <a:t>Wash all ice making  surfaces with sanitizer and also the inside of the ice storage bin. Flush out the bin with hot water to be sure the drain is working properly. If pulled out, do this after it is reinstalled in its normal position to be sure the drain is working correctly.</a:t>
            </a:r>
          </a:p>
          <a:p>
            <a:r>
              <a:rPr lang="en-US" dirty="0"/>
              <a:t>Finally, using  the cleaning  mode resets the cleaning indicator light.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35</a:t>
            </a:fld>
            <a:endParaRPr lang="en-US"/>
          </a:p>
        </p:txBody>
      </p:sp>
    </p:spTree>
    <p:extLst>
      <p:ext uri="{BB962C8B-B14F-4D97-AF65-F5344CB8AC3E}">
        <p14:creationId xmlns:p14="http://schemas.microsoft.com/office/powerpoint/2010/main" val="41464941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photo eyes can become covered with mineral scale or even dirt. They must be checked and cleaned if dirty.</a:t>
            </a:r>
          </a:p>
          <a:p>
            <a:r>
              <a:rPr lang="en-US" dirty="0"/>
              <a:t>To check, remove the chute cover from the back of the bin.</a:t>
            </a:r>
          </a:p>
          <a:p>
            <a:r>
              <a:rPr lang="en-US" dirty="0"/>
              <a:t>Pull the white clips up and release the eye holders.</a:t>
            </a:r>
          </a:p>
          <a:p>
            <a:r>
              <a:rPr lang="en-US" dirty="0"/>
              <a:t>Check and clean as needed. Do not scratch the lenses.</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36</a:t>
            </a:fld>
            <a:endParaRPr lang="en-US"/>
          </a:p>
        </p:txBody>
      </p:sp>
    </p:spTree>
    <p:extLst>
      <p:ext uri="{BB962C8B-B14F-4D97-AF65-F5344CB8AC3E}">
        <p14:creationId xmlns:p14="http://schemas.microsoft.com/office/powerpoint/2010/main" val="28598011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diagnostics section, you will hear a lot about water causing certain failure modes. This is because in the recipe for ice, water is the biggest component. To make ice, we use water, mechanical refrigeration and an electrical system to operate and control ice making.</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37</a:t>
            </a:fld>
            <a:endParaRPr lang="en-US"/>
          </a:p>
        </p:txBody>
      </p:sp>
    </p:spTree>
    <p:extLst>
      <p:ext uri="{BB962C8B-B14F-4D97-AF65-F5344CB8AC3E}">
        <p14:creationId xmlns:p14="http://schemas.microsoft.com/office/powerpoint/2010/main" val="20635896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product has some indicator lights to assist in the diagnostic process. They are not visible unless the front panel is removed.</a:t>
            </a:r>
          </a:p>
          <a:p>
            <a:r>
              <a:rPr lang="en-US" dirty="0"/>
              <a:t>There are four lights: Power, Status, Water and Clean. </a:t>
            </a:r>
          </a:p>
          <a:p>
            <a:r>
              <a:rPr lang="en-US" dirty="0"/>
              <a:t>When the power light is on, that is normal. </a:t>
            </a:r>
          </a:p>
          <a:p>
            <a:r>
              <a:rPr lang="en-US" dirty="0"/>
              <a:t>When the status light is on, the unit is in ice making mode. No action is needed unless it is blinking and the bin is not full.</a:t>
            </a:r>
          </a:p>
          <a:p>
            <a:r>
              <a:rPr lang="en-US" dirty="0"/>
              <a:t>When the water light is off, that is normal. No action is needed unless the water light is on.</a:t>
            </a:r>
          </a:p>
          <a:p>
            <a:r>
              <a:rPr lang="en-US" dirty="0"/>
              <a:t>The status light is normally steady. If blinking, the auger motor current is out of spec. The controller should be reset by turning electrical power off and then on. Then check auger motor current. There will be more details on the next page.</a:t>
            </a:r>
          </a:p>
          <a:p>
            <a:r>
              <a:rPr lang="en-US" dirty="0"/>
              <a:t>The clean light is normally off, but switches on after 6 months of power up time since the last cleaning.</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38</a:t>
            </a:fld>
            <a:endParaRPr lang="en-US"/>
          </a:p>
        </p:txBody>
      </p:sp>
    </p:spTree>
    <p:extLst>
      <p:ext uri="{BB962C8B-B14F-4D97-AF65-F5344CB8AC3E}">
        <p14:creationId xmlns:p14="http://schemas.microsoft.com/office/powerpoint/2010/main" val="34225319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status light has its own codes.</a:t>
            </a:r>
          </a:p>
          <a:p>
            <a:r>
              <a:rPr lang="en-US" dirty="0"/>
              <a:t>Off means it is not in ice making mode.</a:t>
            </a:r>
          </a:p>
          <a:p>
            <a:r>
              <a:rPr lang="en-US" dirty="0"/>
              <a:t>On steady is making ice.</a:t>
            </a:r>
          </a:p>
          <a:p>
            <a:r>
              <a:rPr lang="en-US" dirty="0"/>
              <a:t>Blinking green is when the unit is shutting down or the bin is full.</a:t>
            </a:r>
          </a:p>
          <a:p>
            <a:r>
              <a:rPr lang="en-US" dirty="0"/>
              <a:t>Blinking red is when the auger motor current is out of spec. It normally draws about point four tenths amp. If much higher than that, the status light will be blinking red with a one long blink, followed by on, two or three short blinks.</a:t>
            </a:r>
          </a:p>
          <a:p>
            <a:r>
              <a:rPr lang="en-US" dirty="0"/>
              <a:t>If  the auger motor current is zero or near that, then the status light will be blinking red with two long blinks, followed buy one, two or three short blinks.</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39</a:t>
            </a:fld>
            <a:endParaRPr lang="en-US"/>
          </a:p>
        </p:txBody>
      </p:sp>
    </p:spTree>
    <p:extLst>
      <p:ext uri="{BB962C8B-B14F-4D97-AF65-F5344CB8AC3E}">
        <p14:creationId xmlns:p14="http://schemas.microsoft.com/office/powerpoint/2010/main" val="2783156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In this meeting you will learn about the UF and UN models. You will learn how to install them. How they work, how to maintain them and a lot of detail on how to take them apart. There will be a diagnostic section to help you find out what the cause of a potential malfunction is. And at the end a look inside.</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a:t>
            </a:fld>
            <a:endParaRPr lang="en-US"/>
          </a:p>
        </p:txBody>
      </p:sp>
    </p:spTree>
    <p:extLst>
      <p:ext uri="{BB962C8B-B14F-4D97-AF65-F5344CB8AC3E}">
        <p14:creationId xmlns:p14="http://schemas.microsoft.com/office/powerpoint/2010/main" val="30122426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thru some no ice service call scenarios. </a:t>
            </a:r>
          </a:p>
          <a:p>
            <a:r>
              <a:rPr lang="en-US" dirty="0"/>
              <a:t>In this one, the power light is off and so are all the others. </a:t>
            </a:r>
          </a:p>
          <a:p>
            <a:r>
              <a:rPr lang="en-US" dirty="0"/>
              <a:t>To diagnose, check for power to the unit, or an open fuse or transformer. If there is 12 volts power from the transformer, and the fuse is good, then the controller could be at fault.</a:t>
            </a:r>
          </a:p>
          <a:p>
            <a:r>
              <a:rPr lang="en-US" dirty="0"/>
              <a:t>However, testing of returned controllers showed that nearly all of them work properly when reinstalled in a unit.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40</a:t>
            </a:fld>
            <a:endParaRPr lang="en-US"/>
          </a:p>
        </p:txBody>
      </p:sp>
    </p:spTree>
    <p:extLst>
      <p:ext uri="{BB962C8B-B14F-4D97-AF65-F5344CB8AC3E}">
        <p14:creationId xmlns:p14="http://schemas.microsoft.com/office/powerpoint/2010/main" val="46000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Proper diagnostics are the key to a short and successful service call. Finding the root cause of the malfunction and correcting just it are critical. This section will help with that.</a:t>
            </a:r>
          </a:p>
          <a:p>
            <a:r>
              <a:rPr lang="en-US" altLang="en-US" dirty="0"/>
              <a:t>A no ice call is likely to be the most common type on an ice machine. In this case, it is found that the compressor and the auger motor are OFF. The first step after that is to identify any trouble codes. A code chart is on the product, just above the controller. </a:t>
            </a:r>
          </a:p>
          <a:p>
            <a:r>
              <a:rPr lang="en-US" altLang="en-US" dirty="0"/>
              <a:t>In this case the status light blinking green indicates a full bin. But the bin is not full. </a:t>
            </a:r>
          </a:p>
          <a:p>
            <a:r>
              <a:rPr lang="en-US" altLang="en-US" dirty="0"/>
              <a:t>The on and off mode of the unit is controlled by the ice level sensors. If they indicate a false bin full, then the unit will shut off and there will be no ice.</a:t>
            </a:r>
          </a:p>
          <a:p>
            <a:r>
              <a:rPr lang="en-US" altLang="en-US" dirty="0"/>
              <a:t>The sensors are light sensitive and their lenses must be clean.</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41</a:t>
            </a:fld>
            <a:endParaRPr lang="en-US"/>
          </a:p>
        </p:txBody>
      </p:sp>
    </p:spTree>
    <p:extLst>
      <p:ext uri="{BB962C8B-B14F-4D97-AF65-F5344CB8AC3E}">
        <p14:creationId xmlns:p14="http://schemas.microsoft.com/office/powerpoint/2010/main" val="32677692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noted earlier, water is critical to the proper operation of this ice system. To prevent damage, a water sensor safety has been incorporated into the design. It is a conductivity sensor, which, when dry signals to the controller that there is no water.</a:t>
            </a:r>
          </a:p>
          <a:p>
            <a:r>
              <a:rPr lang="en-US" dirty="0"/>
              <a:t>So, if the water light is on, check for the water supply turned off, or restricted by the water filter which probably has not been changed since the unit was installed, or maybe even the prior unit.</a:t>
            </a:r>
          </a:p>
          <a:p>
            <a:endParaRPr lang="en-US" dirty="0"/>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42</a:t>
            </a:fld>
            <a:endParaRPr lang="en-US"/>
          </a:p>
        </p:txBody>
      </p:sp>
    </p:spTree>
    <p:extLst>
      <p:ext uri="{BB962C8B-B14F-4D97-AF65-F5344CB8AC3E}">
        <p14:creationId xmlns:p14="http://schemas.microsoft.com/office/powerpoint/2010/main" val="36238009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unusual condition is when the auger motor current draw is out of spec. If it draws too much or too little, the controller will stop and try three restarts. If they all fail, it does not restart again and must be reset manually.</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43</a:t>
            </a:fld>
            <a:endParaRPr lang="en-US"/>
          </a:p>
        </p:txBody>
      </p:sp>
    </p:spTree>
    <p:extLst>
      <p:ext uri="{BB962C8B-B14F-4D97-AF65-F5344CB8AC3E}">
        <p14:creationId xmlns:p14="http://schemas.microsoft.com/office/powerpoint/2010/main" val="6548862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controller’s indicators  show that the unit should be making ice. The auger motor is on and rotating the auger but there is no refrigeration effect. </a:t>
            </a:r>
          </a:p>
          <a:p>
            <a:r>
              <a:rPr lang="en-US" dirty="0"/>
              <a:t>That is because the compressor is off.</a:t>
            </a:r>
          </a:p>
          <a:p>
            <a:r>
              <a:rPr lang="en-US" dirty="0"/>
              <a:t>Compressor diagnostics begin with power to it. If none, the controller relay is suspect. If there is power, then the compressor may have temporarily overheated. That can be from low refrigerant charge or the fan stopped turning.</a:t>
            </a:r>
          </a:p>
          <a:p>
            <a:r>
              <a:rPr lang="en-US" dirty="0"/>
              <a:t>The start relay could have failed, causing the compressor to not start and overheat.</a:t>
            </a:r>
          </a:p>
          <a:p>
            <a:r>
              <a:rPr lang="en-US" dirty="0"/>
              <a:t>A permanent failure is open windings in the compressor.</a:t>
            </a:r>
          </a:p>
          <a:p>
            <a:endParaRPr lang="en-US" dirty="0"/>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44</a:t>
            </a:fld>
            <a:endParaRPr lang="en-US"/>
          </a:p>
        </p:txBody>
      </p:sp>
    </p:spTree>
    <p:extLst>
      <p:ext uri="{BB962C8B-B14F-4D97-AF65-F5344CB8AC3E}">
        <p14:creationId xmlns:p14="http://schemas.microsoft.com/office/powerpoint/2010/main" val="371201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section will give you familiarity with how to take the product apart.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45</a:t>
            </a:fld>
            <a:endParaRPr lang="en-US"/>
          </a:p>
        </p:txBody>
      </p:sp>
    </p:spTree>
    <p:extLst>
      <p:ext uri="{BB962C8B-B14F-4D97-AF65-F5344CB8AC3E}">
        <p14:creationId xmlns:p14="http://schemas.microsoft.com/office/powerpoint/2010/main" val="968002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Unplug the unit or disconnect electrical power.</a:t>
            </a:r>
          </a:p>
          <a:p>
            <a:r>
              <a:rPr lang="en-US" dirty="0"/>
              <a:t>Remove the front panel.</a:t>
            </a:r>
          </a:p>
          <a:p>
            <a:r>
              <a:rPr lang="en-US" dirty="0"/>
              <a:t>The condenser fan is held onto the condenser shroud with four screws. A one quarter inch nut driver would be a good tool to use to take them out.</a:t>
            </a:r>
          </a:p>
          <a:p>
            <a:r>
              <a:rPr lang="en-US" dirty="0"/>
              <a:t>Then disconnect the harness behind the fan motor and pull the motor, blade and brackets out.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46</a:t>
            </a:fld>
            <a:endParaRPr lang="en-US"/>
          </a:p>
        </p:txBody>
      </p:sp>
    </p:spTree>
    <p:extLst>
      <p:ext uri="{BB962C8B-B14F-4D97-AF65-F5344CB8AC3E}">
        <p14:creationId xmlns:p14="http://schemas.microsoft.com/office/powerpoint/2010/main" val="11372643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inline fuse is used to protect the controller. </a:t>
            </a:r>
          </a:p>
          <a:p>
            <a:r>
              <a:rPr lang="en-US" dirty="0"/>
              <a:t>First, disconnect electrical power.</a:t>
            </a:r>
          </a:p>
          <a:p>
            <a:r>
              <a:rPr lang="en-US" dirty="0"/>
              <a:t>Remove the front panel.</a:t>
            </a:r>
          </a:p>
          <a:p>
            <a:r>
              <a:rPr lang="en-US" dirty="0"/>
              <a:t>Then remove the electrical box cover. The fuse holder is right there.</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47</a:t>
            </a:fld>
            <a:endParaRPr lang="en-US"/>
          </a:p>
        </p:txBody>
      </p:sp>
    </p:spTree>
    <p:extLst>
      <p:ext uri="{BB962C8B-B14F-4D97-AF65-F5344CB8AC3E}">
        <p14:creationId xmlns:p14="http://schemas.microsoft.com/office/powerpoint/2010/main" val="39728430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confirmed that the controller is broken and must be replaced, then remove the front panel.</a:t>
            </a:r>
          </a:p>
          <a:p>
            <a:r>
              <a:rPr lang="en-US" dirty="0"/>
              <a:t>Unplug from electrical power.</a:t>
            </a:r>
          </a:p>
          <a:p>
            <a:r>
              <a:rPr lang="en-US" dirty="0"/>
              <a:t>Remove the electrical box cover.</a:t>
            </a:r>
          </a:p>
          <a:p>
            <a:r>
              <a:rPr lang="en-US" dirty="0"/>
              <a:t>And then, from the condenser side, squeeze the white plastic standoffs together and push them back to release the controller from the sheet metal.</a:t>
            </a:r>
          </a:p>
          <a:p>
            <a:r>
              <a:rPr lang="en-US" dirty="0"/>
              <a:t>Disconnect from electrical harness and remove from the unit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48</a:t>
            </a:fld>
            <a:endParaRPr lang="en-US"/>
          </a:p>
        </p:txBody>
      </p:sp>
    </p:spTree>
    <p:extLst>
      <p:ext uri="{BB962C8B-B14F-4D97-AF65-F5344CB8AC3E}">
        <p14:creationId xmlns:p14="http://schemas.microsoft.com/office/powerpoint/2010/main" val="37334252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replace photo eye set, begin by taking off the front and top panels. If the unit is built it, it must be pulled out.</a:t>
            </a:r>
          </a:p>
          <a:p>
            <a:r>
              <a:rPr lang="en-US" dirty="0"/>
              <a:t>Remove the chute cover.</a:t>
            </a:r>
          </a:p>
          <a:p>
            <a:endParaRPr lang="en-US" dirty="0"/>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49</a:t>
            </a:fld>
            <a:endParaRPr lang="en-US"/>
          </a:p>
        </p:txBody>
      </p:sp>
    </p:spTree>
    <p:extLst>
      <p:ext uri="{BB962C8B-B14F-4D97-AF65-F5344CB8AC3E}">
        <p14:creationId xmlns:p14="http://schemas.microsoft.com/office/powerpoint/2010/main" val="2039298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in other models, the UF prefix is for an Undercounter Flaker, while the UN prefix means Undercounter Nugget. </a:t>
            </a:r>
          </a:p>
          <a:p>
            <a:r>
              <a:rPr lang="en-US" dirty="0"/>
              <a:t>Flaker means it makes flaked ice. Flaked ice is a soft ice that is easily packed around irregular objects, like test tubes and food.</a:t>
            </a:r>
          </a:p>
          <a:p>
            <a:r>
              <a:rPr lang="en-US" dirty="0"/>
              <a:t>Nugget means it makes the round, pellet like Scotsman nugget ice form. It is used in soft drinks and is easily chewed.</a:t>
            </a:r>
          </a:p>
          <a:p>
            <a:r>
              <a:rPr lang="en-US" dirty="0"/>
              <a:t>There are three models each, the numbers 15 and 20 are the cabinet widths.</a:t>
            </a:r>
          </a:p>
          <a:p>
            <a:r>
              <a:rPr lang="en-US" dirty="0"/>
              <a:t>All are just under 32 inches high, without legs. With legs, they are just under 38 inches tall.</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a:t>
            </a:fld>
            <a:endParaRPr lang="en-US"/>
          </a:p>
        </p:txBody>
      </p:sp>
    </p:spTree>
    <p:extLst>
      <p:ext uri="{BB962C8B-B14F-4D97-AF65-F5344CB8AC3E}">
        <p14:creationId xmlns:p14="http://schemas.microsoft.com/office/powerpoint/2010/main" val="17727771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Disconnect from electrical power and pull up on the left and right white clips to release the black rubber photo eye holders.</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50</a:t>
            </a:fld>
            <a:endParaRPr lang="en-US"/>
          </a:p>
        </p:txBody>
      </p:sp>
    </p:spTree>
    <p:extLst>
      <p:ext uri="{BB962C8B-B14F-4D97-AF65-F5344CB8AC3E}">
        <p14:creationId xmlns:p14="http://schemas.microsoft.com/office/powerpoint/2010/main" val="13064969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Pull the lens out of the rubber holder and disconnect from the harness.</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51</a:t>
            </a:fld>
            <a:endParaRPr lang="en-US"/>
          </a:p>
        </p:txBody>
      </p:sp>
    </p:spTree>
    <p:extLst>
      <p:ext uri="{BB962C8B-B14F-4D97-AF65-F5344CB8AC3E}">
        <p14:creationId xmlns:p14="http://schemas.microsoft.com/office/powerpoint/2010/main" val="42646506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water sensor is at the end of the reservoir. Remove the top panel, and again, if the unit is built in it must be pulled out for this.</a:t>
            </a:r>
          </a:p>
          <a:p>
            <a:r>
              <a:rPr lang="en-US" dirty="0"/>
              <a:t>Remove one screw and lift the sensor from the reservoir. </a:t>
            </a:r>
          </a:p>
          <a:p>
            <a:r>
              <a:rPr lang="en-US" dirty="0"/>
              <a:t>Disconnect wires from sensor.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52</a:t>
            </a:fld>
            <a:endParaRPr lang="en-US"/>
          </a:p>
        </p:txBody>
      </p:sp>
    </p:spTree>
    <p:extLst>
      <p:ext uri="{BB962C8B-B14F-4D97-AF65-F5344CB8AC3E}">
        <p14:creationId xmlns:p14="http://schemas.microsoft.com/office/powerpoint/2010/main" val="27256306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Unplug or disconnect electrical power. </a:t>
            </a:r>
          </a:p>
          <a:p>
            <a:r>
              <a:rPr lang="en-US" dirty="0"/>
              <a:t>Remove the top panel.</a:t>
            </a:r>
          </a:p>
          <a:p>
            <a:r>
              <a:rPr lang="en-US" dirty="0"/>
              <a:t>Rotate the ice sweep counterclockwise to remove.</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53</a:t>
            </a:fld>
            <a:endParaRPr lang="en-US"/>
          </a:p>
        </p:txBody>
      </p:sp>
    </p:spTree>
    <p:extLst>
      <p:ext uri="{BB962C8B-B14F-4D97-AF65-F5344CB8AC3E}">
        <p14:creationId xmlns:p14="http://schemas.microsoft.com/office/powerpoint/2010/main" val="9651019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ice breaker can now be removed. </a:t>
            </a:r>
          </a:p>
          <a:p>
            <a:r>
              <a:rPr lang="en-US" dirty="0"/>
              <a:t>Unscrew four socket head screws and lift the breaker up and off the unit. Socket size is one quarter inch.</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54</a:t>
            </a:fld>
            <a:endParaRPr lang="en-US"/>
          </a:p>
        </p:txBody>
      </p:sp>
    </p:spTree>
    <p:extLst>
      <p:ext uri="{BB962C8B-B14F-4D97-AF65-F5344CB8AC3E}">
        <p14:creationId xmlns:p14="http://schemas.microsoft.com/office/powerpoint/2010/main" val="39030729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is very important to shut the water off and drain the evaporator before pulling  the auger up and out of the unit.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55</a:t>
            </a:fld>
            <a:endParaRPr lang="en-US"/>
          </a:p>
        </p:txBody>
      </p:sp>
    </p:spTree>
    <p:extLst>
      <p:ext uri="{BB962C8B-B14F-4D97-AF65-F5344CB8AC3E}">
        <p14:creationId xmlns:p14="http://schemas.microsoft.com/office/powerpoint/2010/main" val="42772545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view of the machine shows what it looks like when the auger has been removed.  Note the vertical lines inside the stainless steel evaporator. And also the stationary part of the water seal at the bottom.</a:t>
            </a:r>
          </a:p>
          <a:p>
            <a:r>
              <a:rPr lang="en-US" dirty="0"/>
              <a:t>The vertical lines are there to help guide the ice up the evaporator wall and to keep it from rotating with the auger.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56</a:t>
            </a:fld>
            <a:endParaRPr lang="en-US"/>
          </a:p>
        </p:txBody>
      </p:sp>
    </p:spTree>
    <p:extLst>
      <p:ext uri="{BB962C8B-B14F-4D97-AF65-F5344CB8AC3E}">
        <p14:creationId xmlns:p14="http://schemas.microsoft.com/office/powerpoint/2010/main" val="29951713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Removal of the evaporator requires several steps. </a:t>
            </a:r>
          </a:p>
          <a:p>
            <a:r>
              <a:rPr lang="en-US" dirty="0"/>
              <a:t>First, unplug or disconnect from power. Then remove the top and back panels and shut the water supply off. Then drain the water from the evaporator.</a:t>
            </a:r>
          </a:p>
          <a:p>
            <a:r>
              <a:rPr lang="en-US" dirty="0"/>
              <a:t>The bottom of the evaporator is not accessible while in the machine, so the assembly must be removed.</a:t>
            </a:r>
          </a:p>
          <a:p>
            <a:r>
              <a:rPr lang="en-US" dirty="0"/>
              <a:t>The evaporator’s inlet and outlet must be disconnected, attach access valves and recover the refrigerant charge.</a:t>
            </a:r>
          </a:p>
          <a:p>
            <a:r>
              <a:rPr lang="en-US" dirty="0"/>
              <a:t>Unplug the auger motor from its harness.</a:t>
            </a:r>
          </a:p>
          <a:p>
            <a:r>
              <a:rPr lang="en-US" dirty="0"/>
              <a:t>Remove the screws holding  the gear reducers base to the unit.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57</a:t>
            </a:fld>
            <a:endParaRPr lang="en-US"/>
          </a:p>
        </p:txBody>
      </p:sp>
    </p:spTree>
    <p:extLst>
      <p:ext uri="{BB962C8B-B14F-4D97-AF65-F5344CB8AC3E}">
        <p14:creationId xmlns:p14="http://schemas.microsoft.com/office/powerpoint/2010/main" val="41316490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Uncover the suction and evaporator inlet tubing as shown.</a:t>
            </a:r>
          </a:p>
          <a:p>
            <a:r>
              <a:rPr lang="en-US" dirty="0"/>
              <a:t>Cut or </a:t>
            </a:r>
            <a:r>
              <a:rPr lang="en-US" dirty="0" err="1"/>
              <a:t>unbraze</a:t>
            </a:r>
            <a:r>
              <a:rPr lang="en-US" dirty="0"/>
              <a:t> at the locations marked.</a:t>
            </a:r>
          </a:p>
          <a:p>
            <a:r>
              <a:rPr lang="en-US" dirty="0"/>
              <a:t>Lift the assembly out of the unit.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58</a:t>
            </a:fld>
            <a:endParaRPr lang="en-US"/>
          </a:p>
        </p:txBody>
      </p:sp>
    </p:spTree>
    <p:extLst>
      <p:ext uri="{BB962C8B-B14F-4D97-AF65-F5344CB8AC3E}">
        <p14:creationId xmlns:p14="http://schemas.microsoft.com/office/powerpoint/2010/main" val="9160746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the gear  reducer and evaporator assembly out of the unit, the evaporator can be separated from the gear reducer.</a:t>
            </a:r>
          </a:p>
          <a:p>
            <a:r>
              <a:rPr lang="en-US" dirty="0"/>
              <a:t>Remove the four socket head screws holding them together.</a:t>
            </a:r>
          </a:p>
          <a:p>
            <a:r>
              <a:rPr lang="en-US" dirty="0"/>
              <a:t>Lift the evaporator off of the gear reducer.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59</a:t>
            </a:fld>
            <a:endParaRPr lang="en-US"/>
          </a:p>
        </p:txBody>
      </p:sp>
    </p:spTree>
    <p:extLst>
      <p:ext uri="{BB962C8B-B14F-4D97-AF65-F5344CB8AC3E}">
        <p14:creationId xmlns:p14="http://schemas.microsoft.com/office/powerpoint/2010/main" val="3544030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smaller models are air cooled only. They use R-134a for a refrigerant, the air flow is front in and out so they may be built into a cabinet. </a:t>
            </a:r>
          </a:p>
          <a:p>
            <a:r>
              <a:rPr lang="en-US" dirty="0"/>
              <a:t>The evaporator is rugged stainless steel, and the top bearing uses a solid grease, which is designed to keep the grease in the bearing.</a:t>
            </a:r>
          </a:p>
          <a:p>
            <a:r>
              <a:rPr lang="en-US" dirty="0"/>
              <a:t>Auger load monitoring is standard. That feature will shut the auger motor down if the current draw is either too high or too low.</a:t>
            </a:r>
          </a:p>
          <a:p>
            <a:r>
              <a:rPr lang="en-US" dirty="0"/>
              <a:t>There is a cleaning indicator, which is not visible the front. A cleaning mode is built in to the control system, to make it easier to clean.</a:t>
            </a:r>
          </a:p>
          <a:p>
            <a:r>
              <a:rPr lang="en-US" dirty="0"/>
              <a:t>A water sensor is critical for this type of machine, these models use a conductivity probe for that.</a:t>
            </a:r>
          </a:p>
          <a:p>
            <a:r>
              <a:rPr lang="en-US" dirty="0"/>
              <a:t>And the bin control is a photo eye system.</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6</a:t>
            </a:fld>
            <a:endParaRPr lang="en-US"/>
          </a:p>
        </p:txBody>
      </p:sp>
    </p:spTree>
    <p:extLst>
      <p:ext uri="{BB962C8B-B14F-4D97-AF65-F5344CB8AC3E}">
        <p14:creationId xmlns:p14="http://schemas.microsoft.com/office/powerpoint/2010/main" val="3509721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this point, the water seal may be replaced. The stationary half remains in the bottom of the evaporator as shown.</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60</a:t>
            </a:fld>
            <a:endParaRPr lang="en-US"/>
          </a:p>
        </p:txBody>
      </p:sp>
    </p:spTree>
    <p:extLst>
      <p:ext uri="{BB962C8B-B14F-4D97-AF65-F5344CB8AC3E}">
        <p14:creationId xmlns:p14="http://schemas.microsoft.com/office/powerpoint/2010/main" val="16948084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water seal is one used by Scotsman for many years. It is a two-piece face seal, with a rotating half that spins with the auger and a stationary half that is fixed in the evaporator tube. Pull the stationary half down and out of the tube. Then remove the old rotating half from the auger.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61</a:t>
            </a:fld>
            <a:endParaRPr lang="en-US"/>
          </a:p>
        </p:txBody>
      </p:sp>
    </p:spTree>
    <p:extLst>
      <p:ext uri="{BB962C8B-B14F-4D97-AF65-F5344CB8AC3E}">
        <p14:creationId xmlns:p14="http://schemas.microsoft.com/office/powerpoint/2010/main" val="26979544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Wet the new stationary half with water or very light food grade lube. Insert it about an inch and a quarter to an inch and three eighths into the bottom of the tube, brass side down. When the evaporator is placed onto the adapter, that will locate the seal to the correct position. It is important to not insert it too far.</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62</a:t>
            </a:fld>
            <a:endParaRPr lang="en-US"/>
          </a:p>
        </p:txBody>
      </p:sp>
    </p:spTree>
    <p:extLst>
      <p:ext uri="{BB962C8B-B14F-4D97-AF65-F5344CB8AC3E}">
        <p14:creationId xmlns:p14="http://schemas.microsoft.com/office/powerpoint/2010/main" val="41510041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On the auger, remove the old seal, clean up the shoulder of the auger where that seal was mounted and add a small bead of food grade sealant to the auger’s shoulder. Then, wet the rubber ring of the seal and carefully push it onto the auger. Do NOT touch the sealing surface. Push it on as far as possible. The sealant will compress and fill the very small space left when the seal is on all the way.</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63</a:t>
            </a:fld>
            <a:endParaRPr lang="en-US"/>
          </a:p>
        </p:txBody>
      </p:sp>
    </p:spTree>
    <p:extLst>
      <p:ext uri="{BB962C8B-B14F-4D97-AF65-F5344CB8AC3E}">
        <p14:creationId xmlns:p14="http://schemas.microsoft.com/office/powerpoint/2010/main" val="5983214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sealant is not for water  leaks but to protect the auger from pitting.</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64</a:t>
            </a:fld>
            <a:endParaRPr lang="en-US"/>
          </a:p>
        </p:txBody>
      </p:sp>
    </p:spTree>
    <p:extLst>
      <p:ext uri="{BB962C8B-B14F-4D97-AF65-F5344CB8AC3E}">
        <p14:creationId xmlns:p14="http://schemas.microsoft.com/office/powerpoint/2010/main" val="3349283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 these are very small flaked and nugget ice machines. There are two ice forms and three ice capacities each.</a:t>
            </a:r>
          </a:p>
          <a:p>
            <a:r>
              <a:rPr lang="en-US" dirty="0"/>
              <a:t>Like all other Scotsman flakers, they are continuous flow ice machines. They do not have a harvest cycle.</a:t>
            </a:r>
          </a:p>
          <a:p>
            <a:r>
              <a:rPr lang="en-US" dirty="0"/>
              <a:t>They are controlled by photo eye sensors, have a water sensor and auger motor load monitoring safeties.</a:t>
            </a:r>
          </a:p>
          <a:p>
            <a:r>
              <a:rPr lang="en-US" dirty="0"/>
              <a:t>Air cooled only and use R-134a as the refrigerant.</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65</a:t>
            </a:fld>
            <a:endParaRPr lang="en-US"/>
          </a:p>
        </p:txBody>
      </p:sp>
    </p:spTree>
    <p:extLst>
      <p:ext uri="{BB962C8B-B14F-4D97-AF65-F5344CB8AC3E}">
        <p14:creationId xmlns:p14="http://schemas.microsoft.com/office/powerpoint/2010/main" val="1779751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Removal of the front panel exposes the controller light and switches, which  are mounted to the right of the electrical box.</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7</a:t>
            </a:fld>
            <a:endParaRPr lang="en-US"/>
          </a:p>
        </p:txBody>
      </p:sp>
    </p:spTree>
    <p:extLst>
      <p:ext uri="{BB962C8B-B14F-4D97-AF65-F5344CB8AC3E}">
        <p14:creationId xmlns:p14="http://schemas.microsoft.com/office/powerpoint/2010/main" val="1562659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intake side of the air cooled condenser is on the right, air flows into it from the louvered front pane, and if not resting on the floor, from below.</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8</a:t>
            </a:fld>
            <a:endParaRPr lang="en-US"/>
          </a:p>
        </p:txBody>
      </p:sp>
    </p:spTree>
    <p:extLst>
      <p:ext uri="{BB962C8B-B14F-4D97-AF65-F5344CB8AC3E}">
        <p14:creationId xmlns:p14="http://schemas.microsoft.com/office/powerpoint/2010/main" val="234017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fan motor and blade are on the discharge side of the condenser, just behind t he electrical box.</a:t>
            </a:r>
          </a:p>
          <a:p>
            <a:r>
              <a:rPr lang="en-US" dirty="0"/>
              <a:t>Air will be forced out the front. A lower amount will be discharged out the back panel.</a:t>
            </a:r>
          </a:p>
          <a:p>
            <a:endParaRPr lang="en-US" dirty="0"/>
          </a:p>
        </p:txBody>
      </p:sp>
      <p:sp>
        <p:nvSpPr>
          <p:cNvPr id="4" name="Slide Number Placeholder 3"/>
          <p:cNvSpPr>
            <a:spLocks noGrp="1"/>
          </p:cNvSpPr>
          <p:nvPr>
            <p:ph type="sldNum" sz="quarter" idx="5"/>
          </p:nvPr>
        </p:nvSpPr>
        <p:spPr/>
        <p:txBody>
          <a:bodyPr/>
          <a:lstStyle/>
          <a:p>
            <a:fld id="{519819C4-BCC2-44C8-8650-9C33758F04AE}" type="slidenum">
              <a:rPr lang="en-US" smtClean="0"/>
              <a:t>9</a:t>
            </a:fld>
            <a:endParaRPr lang="en-US"/>
          </a:p>
        </p:txBody>
      </p:sp>
    </p:spTree>
    <p:extLst>
      <p:ext uri="{BB962C8B-B14F-4D97-AF65-F5344CB8AC3E}">
        <p14:creationId xmlns:p14="http://schemas.microsoft.com/office/powerpoint/2010/main" val="338751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772400" cy="1470025"/>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7620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900121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lstStyle/>
          <a:p>
            <a:r>
              <a:rPr lang="en-US"/>
              <a:t>Click to edit Master title style</a:t>
            </a:r>
          </a:p>
        </p:txBody>
      </p:sp>
      <p:sp>
        <p:nvSpPr>
          <p:cNvPr id="3" name="Content Placeholder 2"/>
          <p:cNvSpPr>
            <a:spLocks noGrp="1"/>
          </p:cNvSpPr>
          <p:nvPr>
            <p:ph idx="1"/>
          </p:nvPr>
        </p:nvSpPr>
        <p:spPr>
          <a:xfrm>
            <a:off x="457200" y="1143001"/>
            <a:ext cx="8229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2813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a:t>Click to edit Master title style</a:t>
            </a:r>
          </a:p>
        </p:txBody>
      </p:sp>
      <p:sp>
        <p:nvSpPr>
          <p:cNvPr id="3" name="Content Placeholder 2"/>
          <p:cNvSpPr>
            <a:spLocks noGrp="1"/>
          </p:cNvSpPr>
          <p:nvPr>
            <p:ph sz="half" idx="1"/>
          </p:nvPr>
        </p:nvSpPr>
        <p:spPr>
          <a:xfrm>
            <a:off x="457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1651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219200"/>
            <a:ext cx="4040188"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58962"/>
            <a:ext cx="4040188"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219200"/>
            <a:ext cx="4041775"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58962"/>
            <a:ext cx="4041775"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415903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CD0B1C-D405-4F9D-866E-69855E27002F}" type="datetimeFigureOut">
              <a:rPr lang="en-US" smtClean="0"/>
              <a:t>12/2/2019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669E13-208E-4B1D-B581-417AE3123366}" type="slidenum">
              <a:rPr lang="en-US" smtClean="0"/>
              <a:t>‹#›</a:t>
            </a:fld>
            <a:endParaRPr lang="en-US"/>
          </a:p>
        </p:txBody>
      </p:sp>
      <p:pic>
        <p:nvPicPr>
          <p:cNvPr id="7" name="Picture 6"/>
          <p:cNvPicPr>
            <a:picLocks noChangeAspect="1"/>
          </p:cNvPicPr>
          <p:nvPr userDrawn="1"/>
        </p:nvPicPr>
        <p:blipFill rotWithShape="1">
          <a:blip r:embed="rId3">
            <a:extLst>
              <a:ext uri="{28A0092B-C50C-407E-A947-70E740481C1C}">
                <a14:useLocalDpi xmlns:a14="http://schemas.microsoft.com/office/drawing/2010/main" val="0"/>
              </a:ext>
            </a:extLst>
          </a:blip>
          <a:srcRect l="545" r="-1"/>
          <a:stretch/>
        </p:blipFill>
        <p:spPr>
          <a:xfrm>
            <a:off x="0" y="-115594"/>
            <a:ext cx="9144000" cy="6973594"/>
          </a:xfrm>
          <a:prstGeom prst="rect">
            <a:avLst/>
          </a:prstGeom>
        </p:spPr>
      </p:pic>
    </p:spTree>
    <p:extLst>
      <p:ext uri="{BB962C8B-B14F-4D97-AF65-F5344CB8AC3E}">
        <p14:creationId xmlns:p14="http://schemas.microsoft.com/office/powerpoint/2010/main" val="2112450191"/>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9B6D9B-62DD-4F04-A5F9-A83C77361EEE}" type="datetimeFigureOut">
              <a:rPr lang="en-US" smtClean="0"/>
              <a:t>12/2/2019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A8635-ED32-474E-9644-264E51683D03}" type="slidenum">
              <a:rPr lang="en-US" smtClean="0"/>
              <a:t>‹#›</a:t>
            </a:fld>
            <a:endParaRPr lang="en-US"/>
          </a:p>
        </p:txBody>
      </p:sp>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l="273"/>
          <a:stretch/>
        </p:blipFill>
        <p:spPr>
          <a:xfrm>
            <a:off x="0" y="-76200"/>
            <a:ext cx="9144000" cy="6954616"/>
          </a:xfrm>
          <a:prstGeom prst="rect">
            <a:avLst/>
          </a:prstGeom>
        </p:spPr>
      </p:pic>
    </p:spTree>
    <p:extLst>
      <p:ext uri="{BB962C8B-B14F-4D97-AF65-F5344CB8AC3E}">
        <p14:creationId xmlns:p14="http://schemas.microsoft.com/office/powerpoint/2010/main" val="129061050"/>
      </p:ext>
    </p:extLst>
  </p:cSld>
  <p:clrMap bg1="lt1" tx1="dk1" bg2="lt2" tx2="dk2" accent1="accent1" accent2="accent2" accent3="accent3" accent4="accent4" accent5="accent5" accent6="accent6" hlink="hlink" folHlink="folHlink"/>
  <p:sldLayoutIdLst>
    <p:sldLayoutId id="2147483656" r:id="rId1"/>
    <p:sldLayoutId id="2147483658"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file:///D:\Service%20Site\index.htm" TargetMode="Externa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5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Technical Service Training</a:t>
            </a:r>
          </a:p>
        </p:txBody>
      </p:sp>
      <p:sp>
        <p:nvSpPr>
          <p:cNvPr id="3" name="Subtitle 2"/>
          <p:cNvSpPr>
            <a:spLocks noGrp="1"/>
          </p:cNvSpPr>
          <p:nvPr>
            <p:ph type="subTitle" idx="1"/>
          </p:nvPr>
        </p:nvSpPr>
        <p:spPr/>
        <p:txBody>
          <a:bodyPr>
            <a:normAutofit fontScale="85000" lnSpcReduction="20000"/>
          </a:bodyPr>
          <a:lstStyle/>
          <a:p>
            <a:r>
              <a:rPr lang="en-US" dirty="0"/>
              <a:t>15” and 20” Undercounter Flaker and Nugget Machines</a:t>
            </a:r>
          </a:p>
        </p:txBody>
      </p:sp>
    </p:spTree>
    <p:extLst>
      <p:ext uri="{BB962C8B-B14F-4D97-AF65-F5344CB8AC3E}">
        <p14:creationId xmlns:p14="http://schemas.microsoft.com/office/powerpoint/2010/main" val="3532573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a:xfrm>
            <a:off x="457200" y="1143001"/>
            <a:ext cx="4953000" cy="4343400"/>
          </a:xfrm>
        </p:spPr>
        <p:txBody>
          <a:bodyPr>
            <a:normAutofit/>
          </a:bodyPr>
          <a:lstStyle/>
          <a:p>
            <a:r>
              <a:rPr lang="en-US" sz="2800" dirty="0"/>
              <a:t>Electrical Box</a:t>
            </a:r>
          </a:p>
          <a:p>
            <a:pPr lvl="1"/>
            <a:r>
              <a:rPr lang="en-US" sz="2400" dirty="0"/>
              <a:t>Metal cover</a:t>
            </a:r>
          </a:p>
          <a:p>
            <a:pPr lvl="1"/>
            <a:r>
              <a:rPr lang="en-US" sz="2400" dirty="0"/>
              <a:t>Open at the back</a:t>
            </a:r>
          </a:p>
          <a:p>
            <a:r>
              <a:rPr lang="en-US" sz="2800" dirty="0"/>
              <a:t>Caution: Disconnect electrical power if working in this area.</a:t>
            </a:r>
          </a:p>
          <a:p>
            <a:endParaRPr lang="en-US" sz="2400" dirty="0"/>
          </a:p>
        </p:txBody>
      </p:sp>
      <p:pic>
        <p:nvPicPr>
          <p:cNvPr id="7" name="Picture 6">
            <a:extLst>
              <a:ext uri="{FF2B5EF4-FFF2-40B4-BE49-F238E27FC236}">
                <a16:creationId xmlns:a16="http://schemas.microsoft.com/office/drawing/2014/main" id="{AC17B73B-B282-4813-8FF0-21BEF5095B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400" y="1179794"/>
            <a:ext cx="3200400" cy="4306607"/>
          </a:xfrm>
          <a:prstGeom prst="rect">
            <a:avLst/>
          </a:prstGeom>
        </p:spPr>
      </p:pic>
    </p:spTree>
    <p:extLst>
      <p:ext uri="{BB962C8B-B14F-4D97-AF65-F5344CB8AC3E}">
        <p14:creationId xmlns:p14="http://schemas.microsoft.com/office/powerpoint/2010/main" val="2877722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a:xfrm>
            <a:off x="457200" y="1143001"/>
            <a:ext cx="4985281" cy="4343400"/>
          </a:xfrm>
        </p:spPr>
        <p:txBody>
          <a:bodyPr>
            <a:normAutofit/>
          </a:bodyPr>
          <a:lstStyle/>
          <a:p>
            <a:r>
              <a:rPr lang="en-US" sz="2800" dirty="0"/>
              <a:t>Controller, Fuse Holder and Transformer</a:t>
            </a:r>
          </a:p>
          <a:p>
            <a:r>
              <a:rPr lang="en-US" sz="2800" dirty="0"/>
              <a:t>Caution: Disconnect electrical power if working in this area.</a:t>
            </a:r>
          </a:p>
          <a:p>
            <a:endParaRPr lang="en-US" sz="2800" dirty="0"/>
          </a:p>
          <a:p>
            <a:endParaRPr lang="en-US" sz="2800" dirty="0"/>
          </a:p>
        </p:txBody>
      </p:sp>
      <p:pic>
        <p:nvPicPr>
          <p:cNvPr id="6" name="Picture 5">
            <a:extLst>
              <a:ext uri="{FF2B5EF4-FFF2-40B4-BE49-F238E27FC236}">
                <a16:creationId xmlns:a16="http://schemas.microsoft.com/office/drawing/2014/main" id="{12E71E1B-F9D8-42CC-BA7B-8443197230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2481" y="1143001"/>
            <a:ext cx="3244319" cy="4248026"/>
          </a:xfrm>
          <a:prstGeom prst="rect">
            <a:avLst/>
          </a:prstGeom>
        </p:spPr>
      </p:pic>
    </p:spTree>
    <p:extLst>
      <p:ext uri="{BB962C8B-B14F-4D97-AF65-F5344CB8AC3E}">
        <p14:creationId xmlns:p14="http://schemas.microsoft.com/office/powerpoint/2010/main" val="2020353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p:txBody>
          <a:bodyPr>
            <a:normAutofit/>
          </a:bodyPr>
          <a:lstStyle/>
          <a:p>
            <a:r>
              <a:rPr lang="en-US" sz="2800" dirty="0"/>
              <a:t>Chute Cover</a:t>
            </a:r>
          </a:p>
          <a:p>
            <a:endParaRPr lang="en-US" sz="2800" dirty="0"/>
          </a:p>
        </p:txBody>
      </p:sp>
      <p:pic>
        <p:nvPicPr>
          <p:cNvPr id="6" name="Picture 5">
            <a:extLst>
              <a:ext uri="{FF2B5EF4-FFF2-40B4-BE49-F238E27FC236}">
                <a16:creationId xmlns:a16="http://schemas.microsoft.com/office/drawing/2014/main" id="{EDCC0FE1-ADC0-4710-A997-552802DECF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7513" y="1240185"/>
            <a:ext cx="3308973" cy="4377630"/>
          </a:xfrm>
          <a:prstGeom prst="rect">
            <a:avLst/>
          </a:prstGeom>
        </p:spPr>
      </p:pic>
    </p:spTree>
    <p:extLst>
      <p:ext uri="{BB962C8B-B14F-4D97-AF65-F5344CB8AC3E}">
        <p14:creationId xmlns:p14="http://schemas.microsoft.com/office/powerpoint/2010/main" val="2193501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a:xfrm>
            <a:off x="457200" y="1143001"/>
            <a:ext cx="4953000" cy="4343400"/>
          </a:xfrm>
        </p:spPr>
        <p:txBody>
          <a:bodyPr>
            <a:normAutofit/>
          </a:bodyPr>
          <a:lstStyle/>
          <a:p>
            <a:r>
              <a:rPr lang="en-US" sz="2800" dirty="0"/>
              <a:t>Chute and Photo Eyes</a:t>
            </a:r>
          </a:p>
          <a:p>
            <a:r>
              <a:rPr lang="en-US" sz="2800" dirty="0"/>
              <a:t>Caution: The moving ice sweep could pose a rotation hazard. </a:t>
            </a:r>
          </a:p>
          <a:p>
            <a:r>
              <a:rPr lang="en-US" sz="2800" dirty="0"/>
              <a:t>Disconnect electrical power when working in this area.</a:t>
            </a:r>
          </a:p>
          <a:p>
            <a:endParaRPr lang="en-US" sz="2800" dirty="0"/>
          </a:p>
        </p:txBody>
      </p:sp>
      <p:pic>
        <p:nvPicPr>
          <p:cNvPr id="6" name="Picture 5">
            <a:extLst>
              <a:ext uri="{FF2B5EF4-FFF2-40B4-BE49-F238E27FC236}">
                <a16:creationId xmlns:a16="http://schemas.microsoft.com/office/drawing/2014/main" id="{F8F994FF-D5D0-46C0-9346-78694D47A0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134" y="479395"/>
            <a:ext cx="3602719" cy="4702206"/>
          </a:xfrm>
          <a:prstGeom prst="rect">
            <a:avLst/>
          </a:prstGeom>
        </p:spPr>
      </p:pic>
    </p:spTree>
    <p:extLst>
      <p:ext uri="{BB962C8B-B14F-4D97-AF65-F5344CB8AC3E}">
        <p14:creationId xmlns:p14="http://schemas.microsoft.com/office/powerpoint/2010/main" val="4157765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a:xfrm>
            <a:off x="457200" y="1143001"/>
            <a:ext cx="4495800" cy="4343400"/>
          </a:xfrm>
        </p:spPr>
        <p:txBody>
          <a:bodyPr>
            <a:normAutofit/>
          </a:bodyPr>
          <a:lstStyle/>
          <a:p>
            <a:r>
              <a:rPr lang="en-US" sz="2800" dirty="0"/>
              <a:t>Ice Sweep</a:t>
            </a:r>
          </a:p>
          <a:p>
            <a:r>
              <a:rPr lang="en-US" sz="2800" dirty="0"/>
              <a:t>Breaker</a:t>
            </a:r>
          </a:p>
          <a:p>
            <a:r>
              <a:rPr lang="en-US" sz="2800" dirty="0"/>
              <a:t>Float Valve and Reservoir</a:t>
            </a:r>
          </a:p>
          <a:p>
            <a:endParaRPr lang="en-US" sz="2800" dirty="0"/>
          </a:p>
        </p:txBody>
      </p:sp>
      <p:pic>
        <p:nvPicPr>
          <p:cNvPr id="6" name="Picture 5">
            <a:extLst>
              <a:ext uri="{FF2B5EF4-FFF2-40B4-BE49-F238E27FC236}">
                <a16:creationId xmlns:a16="http://schemas.microsoft.com/office/drawing/2014/main" id="{B5DDAAB9-2536-43B2-B405-95C99E7C50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280" r="9018"/>
          <a:stretch/>
        </p:blipFill>
        <p:spPr>
          <a:xfrm>
            <a:off x="4724400" y="1175085"/>
            <a:ext cx="4259181" cy="4114802"/>
          </a:xfrm>
          <a:prstGeom prst="rect">
            <a:avLst/>
          </a:prstGeom>
        </p:spPr>
      </p:pic>
    </p:spTree>
    <p:extLst>
      <p:ext uri="{BB962C8B-B14F-4D97-AF65-F5344CB8AC3E}">
        <p14:creationId xmlns:p14="http://schemas.microsoft.com/office/powerpoint/2010/main" val="1357681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p:txBody>
          <a:bodyPr>
            <a:normAutofit/>
          </a:bodyPr>
          <a:lstStyle/>
          <a:p>
            <a:r>
              <a:rPr lang="en-US" sz="2800" dirty="0"/>
              <a:t>Water, Drain and Power Cord</a:t>
            </a:r>
          </a:p>
          <a:p>
            <a:endParaRPr lang="en-US" sz="2800" dirty="0"/>
          </a:p>
        </p:txBody>
      </p:sp>
      <p:pic>
        <p:nvPicPr>
          <p:cNvPr id="6" name="Picture 5">
            <a:extLst>
              <a:ext uri="{FF2B5EF4-FFF2-40B4-BE49-F238E27FC236}">
                <a16:creationId xmlns:a16="http://schemas.microsoft.com/office/drawing/2014/main" id="{1CA062C3-BF5C-47EB-B836-34A042CF9D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1905000"/>
            <a:ext cx="4964836" cy="3690771"/>
          </a:xfrm>
          <a:prstGeom prst="rect">
            <a:avLst/>
          </a:prstGeom>
        </p:spPr>
      </p:pic>
    </p:spTree>
    <p:extLst>
      <p:ext uri="{BB962C8B-B14F-4D97-AF65-F5344CB8AC3E}">
        <p14:creationId xmlns:p14="http://schemas.microsoft.com/office/powerpoint/2010/main" val="3239992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p:txBody>
          <a:bodyPr>
            <a:normAutofit/>
          </a:bodyPr>
          <a:lstStyle/>
          <a:p>
            <a:r>
              <a:rPr lang="en-US" sz="2800" dirty="0"/>
              <a:t>Reservoir</a:t>
            </a:r>
          </a:p>
          <a:p>
            <a:r>
              <a:rPr lang="en-US" sz="2800" dirty="0"/>
              <a:t>Water Sensor</a:t>
            </a:r>
          </a:p>
          <a:p>
            <a:r>
              <a:rPr lang="en-US" sz="2800" dirty="0"/>
              <a:t>Compressor</a:t>
            </a:r>
          </a:p>
          <a:p>
            <a:endParaRPr lang="en-US" sz="2800" dirty="0"/>
          </a:p>
        </p:txBody>
      </p:sp>
      <p:pic>
        <p:nvPicPr>
          <p:cNvPr id="6" name="Picture 5">
            <a:extLst>
              <a:ext uri="{FF2B5EF4-FFF2-40B4-BE49-F238E27FC236}">
                <a16:creationId xmlns:a16="http://schemas.microsoft.com/office/drawing/2014/main" id="{EA881104-411D-4638-AFC5-AA07486AF2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687" r="9913"/>
          <a:stretch/>
        </p:blipFill>
        <p:spPr>
          <a:xfrm>
            <a:off x="3352800" y="922411"/>
            <a:ext cx="3429000" cy="5013177"/>
          </a:xfrm>
          <a:prstGeom prst="rect">
            <a:avLst/>
          </a:prstGeom>
        </p:spPr>
      </p:pic>
    </p:spTree>
    <p:extLst>
      <p:ext uri="{BB962C8B-B14F-4D97-AF65-F5344CB8AC3E}">
        <p14:creationId xmlns:p14="http://schemas.microsoft.com/office/powerpoint/2010/main" val="1099047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a:xfrm>
            <a:off x="457200" y="1143000"/>
            <a:ext cx="8229600" cy="4876799"/>
          </a:xfrm>
        </p:spPr>
        <p:txBody>
          <a:bodyPr>
            <a:normAutofit fontScale="92500" lnSpcReduction="10000"/>
          </a:bodyPr>
          <a:lstStyle/>
          <a:p>
            <a:r>
              <a:rPr lang="en-US" sz="2400" dirty="0"/>
              <a:t>Connect Potable Water</a:t>
            </a:r>
          </a:p>
          <a:p>
            <a:pPr lvl="1"/>
            <a:r>
              <a:rPr lang="en-US" sz="2400" dirty="0"/>
              <a:t>Water Conductivity Rating</a:t>
            </a:r>
          </a:p>
          <a:p>
            <a:pPr lvl="2"/>
            <a:r>
              <a:rPr lang="en-US" sz="1800" dirty="0"/>
              <a:t>A minimum of 10 micro Siemens/CM</a:t>
            </a:r>
          </a:p>
          <a:p>
            <a:pPr lvl="1"/>
            <a:r>
              <a:rPr lang="en-US" sz="2400" dirty="0"/>
              <a:t>Ultra pure water will not work</a:t>
            </a:r>
          </a:p>
          <a:p>
            <a:pPr lvl="2"/>
            <a:r>
              <a:rPr lang="en-US" sz="1800" dirty="0"/>
              <a:t>Such as DI</a:t>
            </a:r>
          </a:p>
          <a:p>
            <a:pPr lvl="1"/>
            <a:r>
              <a:rPr lang="en-US" sz="2400" dirty="0"/>
              <a:t>¼ inch tubing</a:t>
            </a:r>
          </a:p>
          <a:p>
            <a:pPr lvl="1"/>
            <a:r>
              <a:rPr lang="en-US" sz="2400" dirty="0"/>
              <a:t>Flush before connecting</a:t>
            </a:r>
          </a:p>
          <a:p>
            <a:r>
              <a:rPr lang="en-US" sz="2400" dirty="0"/>
              <a:t>Connect Drain</a:t>
            </a:r>
          </a:p>
          <a:p>
            <a:pPr lvl="1"/>
            <a:r>
              <a:rPr lang="en-US" sz="2400" dirty="0"/>
              <a:t>Slope to building drain</a:t>
            </a:r>
          </a:p>
          <a:p>
            <a:pPr lvl="1"/>
            <a:r>
              <a:rPr lang="en-US" sz="2400" dirty="0"/>
              <a:t>Maintain air gap per codes</a:t>
            </a:r>
          </a:p>
          <a:p>
            <a:pPr lvl="1"/>
            <a:r>
              <a:rPr lang="en-US" sz="2400" dirty="0"/>
              <a:t>Vent when needed</a:t>
            </a:r>
          </a:p>
          <a:p>
            <a:r>
              <a:rPr lang="en-US" sz="2400" dirty="0"/>
              <a:t>Connect Power Supply</a:t>
            </a:r>
          </a:p>
          <a:p>
            <a:pPr lvl="1"/>
            <a:r>
              <a:rPr lang="en-US" sz="2400" dirty="0"/>
              <a:t>NEMA 15P plug</a:t>
            </a:r>
          </a:p>
          <a:p>
            <a:endParaRPr lang="en-US" sz="2400" dirty="0"/>
          </a:p>
        </p:txBody>
      </p:sp>
      <p:pic>
        <p:nvPicPr>
          <p:cNvPr id="6" name="Picture 5">
            <a:extLst>
              <a:ext uri="{FF2B5EF4-FFF2-40B4-BE49-F238E27FC236}">
                <a16:creationId xmlns:a16="http://schemas.microsoft.com/office/drawing/2014/main" id="{9A195676-B03A-4B01-86ED-AE6CCA9306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0100"/>
          <a:stretch/>
        </p:blipFill>
        <p:spPr>
          <a:xfrm>
            <a:off x="5034495" y="1056858"/>
            <a:ext cx="3688400" cy="4429542"/>
          </a:xfrm>
          <a:prstGeom prst="rect">
            <a:avLst/>
          </a:prstGeom>
        </p:spPr>
      </p:pic>
    </p:spTree>
    <p:extLst>
      <p:ext uri="{BB962C8B-B14F-4D97-AF65-F5344CB8AC3E}">
        <p14:creationId xmlns:p14="http://schemas.microsoft.com/office/powerpoint/2010/main" val="2719026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Start Up</a:t>
            </a:r>
          </a:p>
        </p:txBody>
      </p:sp>
      <p:sp>
        <p:nvSpPr>
          <p:cNvPr id="5" name="Content Placeholder 4"/>
          <p:cNvSpPr>
            <a:spLocks noGrp="1"/>
          </p:cNvSpPr>
          <p:nvPr>
            <p:ph idx="1"/>
          </p:nvPr>
        </p:nvSpPr>
        <p:spPr/>
        <p:txBody>
          <a:bodyPr>
            <a:normAutofit/>
          </a:bodyPr>
          <a:lstStyle/>
          <a:p>
            <a:r>
              <a:rPr lang="en-US" sz="2800" dirty="0"/>
              <a:t>Remove front panel</a:t>
            </a:r>
          </a:p>
          <a:p>
            <a:r>
              <a:rPr lang="en-US" sz="2800" dirty="0"/>
              <a:t>Switch on water supply</a:t>
            </a:r>
          </a:p>
          <a:p>
            <a:pPr lvl="1"/>
            <a:r>
              <a:rPr lang="en-US" sz="2400" dirty="0"/>
              <a:t>Confirm water level is correct, and not overflowing or underfilling reservoir</a:t>
            </a:r>
          </a:p>
          <a:p>
            <a:r>
              <a:rPr lang="en-US" sz="2800" dirty="0"/>
              <a:t>Switch on power supply</a:t>
            </a:r>
          </a:p>
          <a:p>
            <a:r>
              <a:rPr lang="en-US" sz="2800" dirty="0"/>
              <a:t>If not operating, push On to start</a:t>
            </a:r>
          </a:p>
          <a:p>
            <a:r>
              <a:rPr lang="en-US" sz="2800" dirty="0"/>
              <a:t>Add water to bin, check for drain leaks</a:t>
            </a:r>
          </a:p>
          <a:p>
            <a:r>
              <a:rPr lang="en-US" sz="2800" dirty="0"/>
              <a:t>It may take several minutes for ice to begin falling into the bin</a:t>
            </a:r>
          </a:p>
          <a:p>
            <a:endParaRPr lang="en-US" sz="2400" dirty="0"/>
          </a:p>
        </p:txBody>
      </p:sp>
    </p:spTree>
    <p:extLst>
      <p:ext uri="{BB962C8B-B14F-4D97-AF65-F5344CB8AC3E}">
        <p14:creationId xmlns:p14="http://schemas.microsoft.com/office/powerpoint/2010/main" val="38822791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Start Up</a:t>
            </a:r>
          </a:p>
        </p:txBody>
      </p:sp>
      <p:sp>
        <p:nvSpPr>
          <p:cNvPr id="5" name="Content Placeholder 4"/>
          <p:cNvSpPr>
            <a:spLocks noGrp="1"/>
          </p:cNvSpPr>
          <p:nvPr>
            <p:ph idx="1"/>
          </p:nvPr>
        </p:nvSpPr>
        <p:spPr>
          <a:xfrm>
            <a:off x="457200" y="1143001"/>
            <a:ext cx="4419600" cy="4343400"/>
          </a:xfrm>
        </p:spPr>
        <p:txBody>
          <a:bodyPr>
            <a:normAutofit/>
          </a:bodyPr>
          <a:lstStyle/>
          <a:p>
            <a:r>
              <a:rPr lang="en-US" sz="2800" dirty="0"/>
              <a:t>Check ice level sensor function</a:t>
            </a:r>
          </a:p>
          <a:p>
            <a:pPr lvl="1"/>
            <a:r>
              <a:rPr lang="en-US" sz="2400" dirty="0"/>
              <a:t>Temporarily block light between sensors</a:t>
            </a:r>
          </a:p>
          <a:p>
            <a:pPr lvl="1"/>
            <a:r>
              <a:rPr lang="en-US" sz="2400" dirty="0"/>
              <a:t>Status light should blink green</a:t>
            </a:r>
          </a:p>
          <a:p>
            <a:r>
              <a:rPr lang="en-US" sz="2800" dirty="0"/>
              <a:t>A full bin may take a full day</a:t>
            </a:r>
          </a:p>
          <a:p>
            <a:endParaRPr lang="en-US" sz="2400" dirty="0"/>
          </a:p>
        </p:txBody>
      </p:sp>
      <p:pic>
        <p:nvPicPr>
          <p:cNvPr id="7" name="Picture 6">
            <a:extLst>
              <a:ext uri="{FF2B5EF4-FFF2-40B4-BE49-F238E27FC236}">
                <a16:creationId xmlns:a16="http://schemas.microsoft.com/office/drawing/2014/main" id="{0F1DC5CA-D203-4C8F-A2E0-BA4B187983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14" r="2506"/>
          <a:stretch/>
        </p:blipFill>
        <p:spPr>
          <a:xfrm>
            <a:off x="4572000" y="1752600"/>
            <a:ext cx="4419600" cy="3155257"/>
          </a:xfrm>
          <a:prstGeom prst="rect">
            <a:avLst/>
          </a:prstGeom>
        </p:spPr>
      </p:pic>
    </p:spTree>
    <p:extLst>
      <p:ext uri="{BB962C8B-B14F-4D97-AF65-F5344CB8AC3E}">
        <p14:creationId xmlns:p14="http://schemas.microsoft.com/office/powerpoint/2010/main" val="379833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Service Support</a:t>
            </a:r>
          </a:p>
        </p:txBody>
      </p:sp>
      <p:sp>
        <p:nvSpPr>
          <p:cNvPr id="6" name="Rectangle 3">
            <a:extLst>
              <a:ext uri="{FF2B5EF4-FFF2-40B4-BE49-F238E27FC236}">
                <a16:creationId xmlns:a16="http://schemas.microsoft.com/office/drawing/2014/main" id="{89796165-10B5-4F19-8412-EA7F43C30936}"/>
              </a:ext>
            </a:extLst>
          </p:cNvPr>
          <p:cNvSpPr txBox="1">
            <a:spLocks noChangeArrowheads="1"/>
          </p:cNvSpPr>
          <p:nvPr/>
        </p:nvSpPr>
        <p:spPr>
          <a:xfrm>
            <a:off x="228600" y="914400"/>
            <a:ext cx="8610600" cy="838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a:buNone/>
              <a:tabLst/>
              <a:defRPr/>
            </a:pPr>
            <a:r>
              <a:rPr kumimoji="0" lang="en-US" sz="4000" b="1" i="0" u="none" strike="noStrike" kern="1200" cap="none" spc="0" normalizeH="0" baseline="0" noProof="0" dirty="0">
                <a:ln>
                  <a:noFill/>
                </a:ln>
                <a:solidFill>
                  <a:srgbClr val="4F81BD">
                    <a:lumMod val="75000"/>
                  </a:srgbClr>
                </a:solidFill>
                <a:effectLst/>
                <a:uLnTx/>
                <a:uFillTx/>
                <a:latin typeface="Calibri"/>
                <a:ea typeface="+mn-ea"/>
                <a:cs typeface="+mn-cs"/>
              </a:rPr>
              <a:t>Technical Service 1-800-533-6006</a:t>
            </a:r>
          </a:p>
          <a:p>
            <a:pPr marL="0" marR="0" lvl="0" indent="0" algn="l" defTabSz="914400" rtl="0" eaLnBrk="1" fontAlgn="auto" latinLnBrk="0" hangingPunct="1">
              <a:lnSpc>
                <a:spcPct val="100000"/>
              </a:lnSpc>
              <a:spcBef>
                <a:spcPct val="20000"/>
              </a:spcBef>
              <a:spcAft>
                <a:spcPts val="0"/>
              </a:spcAft>
              <a:buClrTx/>
              <a:buSzTx/>
              <a:buFont typeface="Arial"/>
              <a:buNone/>
              <a:tabLst/>
              <a:defRPr/>
            </a:pPr>
            <a:endParaRPr kumimoji="0" lang="en-US" sz="3200" b="1" i="0" u="none" strike="noStrike" kern="1200" cap="none" spc="0" normalizeH="0" baseline="0" noProof="0" dirty="0">
              <a:ln>
                <a:noFill/>
              </a:ln>
              <a:solidFill>
                <a:srgbClr val="4F81BD">
                  <a:lumMod val="75000"/>
                </a:srgbClr>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 name="Picture 2">
            <a:extLst>
              <a:ext uri="{FF2B5EF4-FFF2-40B4-BE49-F238E27FC236}">
                <a16:creationId xmlns:a16="http://schemas.microsoft.com/office/drawing/2014/main" id="{A34F6787-0331-4DBB-9634-F2E5BD2DC3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0569" y="1653480"/>
            <a:ext cx="2165580" cy="3849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id="{76B61D7F-EFFD-4566-9A54-02DC22737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2057400"/>
            <a:ext cx="3703637" cy="34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2">
            <a:extLst>
              <a:ext uri="{FF2B5EF4-FFF2-40B4-BE49-F238E27FC236}">
                <a16:creationId xmlns:a16="http://schemas.microsoft.com/office/drawing/2014/main" id="{49C30F4C-60E4-4721-9D35-0C769C435327}"/>
              </a:ext>
            </a:extLst>
          </p:cNvPr>
          <p:cNvSpPr txBox="1">
            <a:spLocks noChangeArrowheads="1"/>
          </p:cNvSpPr>
          <p:nvPr/>
        </p:nvSpPr>
        <p:spPr bwMode="auto">
          <a:xfrm>
            <a:off x="1028700" y="168023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1200" cap="none" spc="0" normalizeH="0" baseline="0" noProof="0" dirty="0">
                <a:ln>
                  <a:noFill/>
                </a:ln>
                <a:solidFill>
                  <a:srgbClr val="1F497D">
                    <a:lumMod val="50000"/>
                  </a:srgbClr>
                </a:solidFill>
                <a:effectLst/>
                <a:uLnTx/>
                <a:uFillTx/>
                <a:latin typeface="Arial" panose="020B0604020202020204" pitchFamily="34" charset="0"/>
                <a:ea typeface="ＭＳ Ｐゴシック" panose="020B0600070205080204" pitchFamily="34" charset="-128"/>
                <a:cs typeface="+mn-cs"/>
              </a:rPr>
              <a:t>Check out our mobile ready website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1F497D">
                  <a:lumMod val="50000"/>
                </a:srgbClr>
              </a:solidFill>
              <a:effectLst/>
              <a:uLnTx/>
              <a:uFillTx/>
              <a:latin typeface="Arial" panose="020B0604020202020204" pitchFamily="34" charset="0"/>
              <a:ea typeface="ＭＳ Ｐゴシック" panose="020B0600070205080204" pitchFamily="34" charset="-128"/>
              <a:cs typeface="+mn-cs"/>
            </a:endParaRPr>
          </a:p>
        </p:txBody>
      </p:sp>
      <p:sp>
        <p:nvSpPr>
          <p:cNvPr id="11" name="TextBox 3">
            <a:extLst>
              <a:ext uri="{FF2B5EF4-FFF2-40B4-BE49-F238E27FC236}">
                <a16:creationId xmlns:a16="http://schemas.microsoft.com/office/drawing/2014/main" id="{15E1BDBC-CBA8-498D-8D7C-D3DE25C1BA9B}"/>
              </a:ext>
            </a:extLst>
          </p:cNvPr>
          <p:cNvSpPr txBox="1">
            <a:spLocks noChangeArrowheads="1"/>
          </p:cNvSpPr>
          <p:nvPr/>
        </p:nvSpPr>
        <p:spPr bwMode="auto">
          <a:xfrm>
            <a:off x="381000" y="5410200"/>
            <a:ext cx="6172200" cy="523220"/>
          </a:xfrm>
          <a:prstGeom prst="rect">
            <a:avLst/>
          </a:prstGeom>
          <a:noFill/>
          <a:ln>
            <a:noFill/>
          </a:ln>
          <a:effectLst>
            <a:reflection blurRad="139700" stA="33000" endPos="49000" dist="50800" dir="5400000" sy="-100000" algn="bl" rotWithShape="0"/>
          </a:effectLst>
          <a:scene3d>
            <a:camera prst="orthographicFront">
              <a:rot lat="0" lon="0" rev="0"/>
            </a:camera>
            <a:lightRig rig="threePt" dir="t"/>
          </a:scene3d>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prstClr val="black"/>
                </a:solidFill>
                <a:effectLst/>
                <a:uLnTx/>
                <a:uFillTx/>
                <a:latin typeface="Arial" charset="0"/>
                <a:ea typeface="ＭＳ Ｐゴシック" pitchFamily="34" charset="-128"/>
                <a:cs typeface="+mn-cs"/>
                <a:hlinkClick r:id="rId5" action="ppaction://hlinkfile"/>
              </a:rPr>
              <a:t>www.scotsman-ice.com/service</a:t>
            </a:r>
            <a:endParaRPr kumimoji="0" lang="en-US" altLang="en-US" sz="2800" b="1" i="0" u="none" strike="noStrike" kern="1200" cap="none" spc="0" normalizeH="0" baseline="0" noProof="0" dirty="0">
              <a:ln>
                <a:noFill/>
              </a:ln>
              <a:solidFill>
                <a:prstClr val="black"/>
              </a:solidFill>
              <a:effectLst/>
              <a:uLnTx/>
              <a:uFillTx/>
              <a:latin typeface="Arial" charset="0"/>
              <a:ea typeface="ＭＳ Ｐゴシック" pitchFamily="34" charset="-128"/>
              <a:cs typeface="+mn-cs"/>
            </a:endParaRPr>
          </a:p>
        </p:txBody>
      </p:sp>
      <p:cxnSp>
        <p:nvCxnSpPr>
          <p:cNvPr id="12" name="Straight Arrow Connector 11">
            <a:extLst>
              <a:ext uri="{FF2B5EF4-FFF2-40B4-BE49-F238E27FC236}">
                <a16:creationId xmlns:a16="http://schemas.microsoft.com/office/drawing/2014/main" id="{76E0AE86-EBBD-431A-9A14-A58068CB84D7}"/>
              </a:ext>
            </a:extLst>
          </p:cNvPr>
          <p:cNvCxnSpPr>
            <a:cxnSpLocks/>
          </p:cNvCxnSpPr>
          <p:nvPr/>
        </p:nvCxnSpPr>
        <p:spPr>
          <a:xfrm>
            <a:off x="5121760" y="1996314"/>
            <a:ext cx="1046085" cy="6600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40574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Electrical</a:t>
            </a:r>
          </a:p>
        </p:txBody>
      </p:sp>
      <p:sp>
        <p:nvSpPr>
          <p:cNvPr id="5" name="Content Placeholder 4"/>
          <p:cNvSpPr>
            <a:spLocks noGrp="1"/>
          </p:cNvSpPr>
          <p:nvPr>
            <p:ph idx="1"/>
          </p:nvPr>
        </p:nvSpPr>
        <p:spPr>
          <a:xfrm>
            <a:off x="457200" y="1143001"/>
            <a:ext cx="4062236" cy="4343400"/>
          </a:xfrm>
        </p:spPr>
        <p:txBody>
          <a:bodyPr>
            <a:normAutofit fontScale="92500" lnSpcReduction="10000"/>
          </a:bodyPr>
          <a:lstStyle/>
          <a:p>
            <a:r>
              <a:rPr lang="en-US" sz="2800" dirty="0"/>
              <a:t>Controller operates </a:t>
            </a:r>
          </a:p>
          <a:p>
            <a:pPr lvl="1"/>
            <a:r>
              <a:rPr lang="en-US" sz="2400" dirty="0"/>
              <a:t>Compressor</a:t>
            </a:r>
          </a:p>
          <a:p>
            <a:pPr lvl="1"/>
            <a:r>
              <a:rPr lang="en-US" sz="2400" dirty="0"/>
              <a:t>Fan motor</a:t>
            </a:r>
          </a:p>
          <a:p>
            <a:pPr lvl="1"/>
            <a:r>
              <a:rPr lang="en-US" sz="2400" dirty="0"/>
              <a:t>Auger motor</a:t>
            </a:r>
          </a:p>
          <a:p>
            <a:r>
              <a:rPr lang="en-US" sz="2800" dirty="0"/>
              <a:t>Two sensors</a:t>
            </a:r>
          </a:p>
          <a:p>
            <a:pPr lvl="1"/>
            <a:r>
              <a:rPr lang="en-US" sz="2400" dirty="0"/>
              <a:t>Water</a:t>
            </a:r>
          </a:p>
          <a:p>
            <a:pPr lvl="1"/>
            <a:r>
              <a:rPr lang="en-US" sz="2400" dirty="0"/>
              <a:t>Bin level</a:t>
            </a:r>
          </a:p>
          <a:p>
            <a:r>
              <a:rPr lang="en-US" sz="2800" dirty="0"/>
              <a:t>Auger motor independent of compressor and fan</a:t>
            </a:r>
          </a:p>
          <a:p>
            <a:pPr lvl="1"/>
            <a:r>
              <a:rPr lang="en-US" sz="2400" dirty="0"/>
              <a:t>On during shut down to clear evaporator of ice</a:t>
            </a:r>
          </a:p>
        </p:txBody>
      </p:sp>
      <p:pic>
        <p:nvPicPr>
          <p:cNvPr id="6" name="Picture 5">
            <a:extLst>
              <a:ext uri="{FF2B5EF4-FFF2-40B4-BE49-F238E27FC236}">
                <a16:creationId xmlns:a16="http://schemas.microsoft.com/office/drawing/2014/main" id="{82E7376D-3FBC-4322-A7AD-4395803F35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960978"/>
            <a:ext cx="3200400" cy="4919274"/>
          </a:xfrm>
          <a:prstGeom prst="rect">
            <a:avLst/>
          </a:prstGeom>
        </p:spPr>
      </p:pic>
    </p:spTree>
    <p:extLst>
      <p:ext uri="{BB962C8B-B14F-4D97-AF65-F5344CB8AC3E}">
        <p14:creationId xmlns:p14="http://schemas.microsoft.com/office/powerpoint/2010/main" val="21067769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Refrigeration</a:t>
            </a:r>
          </a:p>
        </p:txBody>
      </p:sp>
      <p:pic>
        <p:nvPicPr>
          <p:cNvPr id="6" name="Picture 5">
            <a:extLst>
              <a:ext uri="{FF2B5EF4-FFF2-40B4-BE49-F238E27FC236}">
                <a16:creationId xmlns:a16="http://schemas.microsoft.com/office/drawing/2014/main" id="{37E3BF11-CFE7-421F-A3BF-502B49A596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906033"/>
            <a:ext cx="7315200" cy="3045934"/>
          </a:xfrm>
          <a:prstGeom prst="rect">
            <a:avLst/>
          </a:prstGeom>
        </p:spPr>
      </p:pic>
    </p:spTree>
    <p:extLst>
      <p:ext uri="{BB962C8B-B14F-4D97-AF65-F5344CB8AC3E}">
        <p14:creationId xmlns:p14="http://schemas.microsoft.com/office/powerpoint/2010/main" val="1230603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Refrigeration</a:t>
            </a:r>
          </a:p>
        </p:txBody>
      </p:sp>
      <p:sp>
        <p:nvSpPr>
          <p:cNvPr id="5" name="Content Placeholder 4"/>
          <p:cNvSpPr>
            <a:spLocks noGrp="1"/>
          </p:cNvSpPr>
          <p:nvPr>
            <p:ph idx="1"/>
          </p:nvPr>
        </p:nvSpPr>
        <p:spPr/>
        <p:txBody>
          <a:bodyPr>
            <a:normAutofit/>
          </a:bodyPr>
          <a:lstStyle/>
          <a:p>
            <a:r>
              <a:rPr lang="en-US" sz="2800" dirty="0"/>
              <a:t>No access valves</a:t>
            </a:r>
          </a:p>
          <a:p>
            <a:pPr lvl="1"/>
            <a:r>
              <a:rPr lang="en-US" sz="2400" dirty="0"/>
              <a:t>Pressures sometimes needed</a:t>
            </a:r>
          </a:p>
          <a:p>
            <a:pPr lvl="1"/>
            <a:r>
              <a:rPr lang="en-US" sz="2400" dirty="0"/>
              <a:t>Normal pressures for new, clean machine with full charge and making ice normally</a:t>
            </a:r>
          </a:p>
          <a:p>
            <a:endParaRPr lang="en-US" sz="2800" dirty="0"/>
          </a:p>
          <a:p>
            <a:endParaRPr lang="en-US" sz="2400" dirty="0"/>
          </a:p>
        </p:txBody>
      </p:sp>
      <p:sp>
        <p:nvSpPr>
          <p:cNvPr id="6" name="Rectangle 5">
            <a:extLst>
              <a:ext uri="{FF2B5EF4-FFF2-40B4-BE49-F238E27FC236}">
                <a16:creationId xmlns:a16="http://schemas.microsoft.com/office/drawing/2014/main" id="{05A5B290-C017-4317-B57C-7239FB0732F9}"/>
              </a:ext>
            </a:extLst>
          </p:cNvPr>
          <p:cNvSpPr/>
          <p:nvPr/>
        </p:nvSpPr>
        <p:spPr>
          <a:xfrm>
            <a:off x="304800" y="3872805"/>
            <a:ext cx="8700194" cy="1384995"/>
          </a:xfrm>
          <a:prstGeom prst="rect">
            <a:avLst/>
          </a:prstGeom>
        </p:spPr>
        <p:txBody>
          <a:bodyPr wrap="square">
            <a:spAutoFit/>
          </a:bodyPr>
          <a:lstStyle/>
          <a:p>
            <a:r>
              <a:rPr lang="en-US" baseline="30000" dirty="0">
                <a:solidFill>
                  <a:srgbClr val="000000"/>
                </a:solidFill>
                <a:latin typeface="Arial" panose="020B0604020202020204" pitchFamily="34" charset="0"/>
              </a:rPr>
              <a:t>Model 		Discharge PSIG	Suction PSIG	Discharge PSIG	Suction PSIG		70/50		70/50		90/70		90/70</a:t>
            </a:r>
            <a:endParaRPr lang="en-US" sz="2000" dirty="0">
              <a:solidFill>
                <a:srgbClr val="000000"/>
              </a:solidFill>
              <a:latin typeface="Arial" panose="020B0604020202020204" pitchFamily="34" charset="0"/>
            </a:endParaRPr>
          </a:p>
          <a:p>
            <a:r>
              <a:rPr lang="en-US" baseline="30000" dirty="0">
                <a:solidFill>
                  <a:srgbClr val="000000"/>
                </a:solidFill>
                <a:latin typeface="Arial" panose="020B0604020202020204" pitchFamily="34" charset="0"/>
              </a:rPr>
              <a:t>UN0815 or UF0915	106-110		10-11		143-148		13	</a:t>
            </a:r>
            <a:endParaRPr lang="en-US" sz="2000" dirty="0">
              <a:solidFill>
                <a:srgbClr val="000000"/>
              </a:solidFill>
              <a:latin typeface="Arial" panose="020B0604020202020204" pitchFamily="34" charset="0"/>
            </a:endParaRPr>
          </a:p>
          <a:p>
            <a:r>
              <a:rPr lang="en-US" baseline="30000" dirty="0">
                <a:solidFill>
                  <a:srgbClr val="000000"/>
                </a:solidFill>
                <a:latin typeface="Arial" panose="020B0604020202020204" pitchFamily="34" charset="0"/>
              </a:rPr>
              <a:t>UN1215 or UF1415	189-191		8-9		225-230		11	</a:t>
            </a:r>
            <a:endParaRPr lang="en-US" sz="2000" dirty="0">
              <a:solidFill>
                <a:srgbClr val="000000"/>
              </a:solidFill>
              <a:latin typeface="Arial" panose="020B0604020202020204" pitchFamily="34" charset="0"/>
            </a:endParaRPr>
          </a:p>
          <a:p>
            <a:r>
              <a:rPr lang="en-US" baseline="30000" dirty="0">
                <a:solidFill>
                  <a:srgbClr val="000000"/>
                </a:solidFill>
                <a:latin typeface="Arial" panose="020B0604020202020204" pitchFamily="34" charset="0"/>
              </a:rPr>
              <a:t>UN1520 or UF2020	108-114		1-4		151-159		4-6	</a:t>
            </a:r>
            <a:endParaRPr lang="en-US" sz="2000" dirty="0">
              <a:solidFill>
                <a:srgbClr val="000000"/>
              </a:solidFill>
              <a:latin typeface="Arial" panose="020B0604020202020204" pitchFamily="34" charset="0"/>
            </a:endParaRPr>
          </a:p>
        </p:txBody>
      </p:sp>
    </p:spTree>
    <p:extLst>
      <p:ext uri="{BB962C8B-B14F-4D97-AF65-F5344CB8AC3E}">
        <p14:creationId xmlns:p14="http://schemas.microsoft.com/office/powerpoint/2010/main" val="3571100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Ice Making System</a:t>
            </a:r>
          </a:p>
        </p:txBody>
      </p:sp>
      <p:pic>
        <p:nvPicPr>
          <p:cNvPr id="7" name="Picture 6">
            <a:extLst>
              <a:ext uri="{FF2B5EF4-FFF2-40B4-BE49-F238E27FC236}">
                <a16:creationId xmlns:a16="http://schemas.microsoft.com/office/drawing/2014/main" id="{DEFB21EB-8336-4802-B36B-4187D9CA43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8134" y="1088995"/>
            <a:ext cx="5663551" cy="4778405"/>
          </a:xfrm>
          <a:prstGeom prst="rect">
            <a:avLst/>
          </a:prstGeom>
        </p:spPr>
      </p:pic>
      <p:sp>
        <p:nvSpPr>
          <p:cNvPr id="8" name="TextBox 7">
            <a:extLst>
              <a:ext uri="{FF2B5EF4-FFF2-40B4-BE49-F238E27FC236}">
                <a16:creationId xmlns:a16="http://schemas.microsoft.com/office/drawing/2014/main" id="{E11E93EA-5F31-4C4A-94DF-679378AB6388}"/>
              </a:ext>
            </a:extLst>
          </p:cNvPr>
          <p:cNvSpPr txBox="1"/>
          <p:nvPr/>
        </p:nvSpPr>
        <p:spPr>
          <a:xfrm>
            <a:off x="772357" y="2032246"/>
            <a:ext cx="1473693" cy="369332"/>
          </a:xfrm>
          <a:prstGeom prst="rect">
            <a:avLst/>
          </a:prstGeom>
          <a:noFill/>
        </p:spPr>
        <p:txBody>
          <a:bodyPr wrap="square" rtlCol="0">
            <a:spAutoFit/>
          </a:bodyPr>
          <a:lstStyle/>
          <a:p>
            <a:r>
              <a:rPr lang="en-US" dirty="0"/>
              <a:t>Water Level</a:t>
            </a:r>
          </a:p>
        </p:txBody>
      </p:sp>
      <p:sp>
        <p:nvSpPr>
          <p:cNvPr id="9" name="TextBox 8">
            <a:extLst>
              <a:ext uri="{FF2B5EF4-FFF2-40B4-BE49-F238E27FC236}">
                <a16:creationId xmlns:a16="http://schemas.microsoft.com/office/drawing/2014/main" id="{A2A1B85F-91C8-45E5-901D-148EAAEE3BCA}"/>
              </a:ext>
            </a:extLst>
          </p:cNvPr>
          <p:cNvSpPr txBox="1"/>
          <p:nvPr/>
        </p:nvSpPr>
        <p:spPr>
          <a:xfrm>
            <a:off x="4722920" y="1088995"/>
            <a:ext cx="2263806" cy="369332"/>
          </a:xfrm>
          <a:prstGeom prst="rect">
            <a:avLst/>
          </a:prstGeom>
          <a:noFill/>
        </p:spPr>
        <p:txBody>
          <a:bodyPr wrap="square" rtlCol="0">
            <a:spAutoFit/>
          </a:bodyPr>
          <a:lstStyle/>
          <a:p>
            <a:r>
              <a:rPr lang="en-US" dirty="0"/>
              <a:t>Breaker</a:t>
            </a:r>
          </a:p>
        </p:txBody>
      </p:sp>
      <p:sp>
        <p:nvSpPr>
          <p:cNvPr id="10" name="TextBox 9">
            <a:extLst>
              <a:ext uri="{FF2B5EF4-FFF2-40B4-BE49-F238E27FC236}">
                <a16:creationId xmlns:a16="http://schemas.microsoft.com/office/drawing/2014/main" id="{97774F01-20A9-43D7-A876-D65CAB76D1AB}"/>
              </a:ext>
            </a:extLst>
          </p:cNvPr>
          <p:cNvSpPr txBox="1"/>
          <p:nvPr/>
        </p:nvSpPr>
        <p:spPr>
          <a:xfrm>
            <a:off x="6906827" y="3434918"/>
            <a:ext cx="1473693" cy="369332"/>
          </a:xfrm>
          <a:prstGeom prst="rect">
            <a:avLst/>
          </a:prstGeom>
          <a:noFill/>
        </p:spPr>
        <p:txBody>
          <a:bodyPr wrap="square" rtlCol="0">
            <a:spAutoFit/>
          </a:bodyPr>
          <a:lstStyle/>
          <a:p>
            <a:r>
              <a:rPr lang="en-US" dirty="0"/>
              <a:t>Auger Motor</a:t>
            </a:r>
          </a:p>
        </p:txBody>
      </p:sp>
      <p:sp>
        <p:nvSpPr>
          <p:cNvPr id="11" name="TextBox 10">
            <a:extLst>
              <a:ext uri="{FF2B5EF4-FFF2-40B4-BE49-F238E27FC236}">
                <a16:creationId xmlns:a16="http://schemas.microsoft.com/office/drawing/2014/main" id="{614F6099-9EB9-492F-9280-067BF060FE0B}"/>
              </a:ext>
            </a:extLst>
          </p:cNvPr>
          <p:cNvSpPr txBox="1"/>
          <p:nvPr/>
        </p:nvSpPr>
        <p:spPr>
          <a:xfrm>
            <a:off x="1553592" y="3106445"/>
            <a:ext cx="1562470" cy="646331"/>
          </a:xfrm>
          <a:prstGeom prst="rect">
            <a:avLst/>
          </a:prstGeom>
          <a:noFill/>
        </p:spPr>
        <p:txBody>
          <a:bodyPr wrap="square" rtlCol="0">
            <a:spAutoFit/>
          </a:bodyPr>
          <a:lstStyle/>
          <a:p>
            <a:r>
              <a:rPr lang="en-US" dirty="0"/>
              <a:t>Evaporator and Auger</a:t>
            </a:r>
          </a:p>
        </p:txBody>
      </p:sp>
      <p:sp>
        <p:nvSpPr>
          <p:cNvPr id="12" name="TextBox 11">
            <a:extLst>
              <a:ext uri="{FF2B5EF4-FFF2-40B4-BE49-F238E27FC236}">
                <a16:creationId xmlns:a16="http://schemas.microsoft.com/office/drawing/2014/main" id="{BE3741E3-D34B-41FB-B77A-01C629E0D44A}"/>
              </a:ext>
            </a:extLst>
          </p:cNvPr>
          <p:cNvSpPr txBox="1"/>
          <p:nvPr/>
        </p:nvSpPr>
        <p:spPr>
          <a:xfrm>
            <a:off x="6986726" y="1088995"/>
            <a:ext cx="1686757" cy="646331"/>
          </a:xfrm>
          <a:prstGeom prst="rect">
            <a:avLst/>
          </a:prstGeom>
          <a:noFill/>
        </p:spPr>
        <p:txBody>
          <a:bodyPr wrap="square" rtlCol="0">
            <a:spAutoFit/>
          </a:bodyPr>
          <a:lstStyle/>
          <a:p>
            <a:r>
              <a:rPr lang="en-US" dirty="0"/>
              <a:t>Reservoir and Float Valve</a:t>
            </a:r>
          </a:p>
        </p:txBody>
      </p:sp>
      <p:sp>
        <p:nvSpPr>
          <p:cNvPr id="13" name="TextBox 12">
            <a:extLst>
              <a:ext uri="{FF2B5EF4-FFF2-40B4-BE49-F238E27FC236}">
                <a16:creationId xmlns:a16="http://schemas.microsoft.com/office/drawing/2014/main" id="{7973A6CE-6053-46E0-B1DD-3461E420A0E1}"/>
              </a:ext>
            </a:extLst>
          </p:cNvPr>
          <p:cNvSpPr txBox="1"/>
          <p:nvPr/>
        </p:nvSpPr>
        <p:spPr>
          <a:xfrm>
            <a:off x="994299" y="5006266"/>
            <a:ext cx="2121763" cy="369332"/>
          </a:xfrm>
          <a:prstGeom prst="rect">
            <a:avLst/>
          </a:prstGeom>
          <a:noFill/>
        </p:spPr>
        <p:txBody>
          <a:bodyPr wrap="square" rtlCol="0">
            <a:spAutoFit/>
          </a:bodyPr>
          <a:lstStyle/>
          <a:p>
            <a:r>
              <a:rPr lang="en-US" dirty="0"/>
              <a:t>Gear Reducer</a:t>
            </a:r>
          </a:p>
        </p:txBody>
      </p:sp>
    </p:spTree>
    <p:extLst>
      <p:ext uri="{BB962C8B-B14F-4D97-AF65-F5344CB8AC3E}">
        <p14:creationId xmlns:p14="http://schemas.microsoft.com/office/powerpoint/2010/main" val="12626017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Continuous Flow Ice Making</a:t>
            </a:r>
          </a:p>
        </p:txBody>
      </p:sp>
      <p:sp>
        <p:nvSpPr>
          <p:cNvPr id="5" name="Content Placeholder 4"/>
          <p:cNvSpPr>
            <a:spLocks noGrp="1"/>
          </p:cNvSpPr>
          <p:nvPr>
            <p:ph idx="1"/>
          </p:nvPr>
        </p:nvSpPr>
        <p:spPr/>
        <p:txBody>
          <a:bodyPr>
            <a:normAutofit/>
          </a:bodyPr>
          <a:lstStyle/>
          <a:p>
            <a:r>
              <a:rPr lang="en-US" sz="2800" dirty="0"/>
              <a:t>Flaked or Nugget ice</a:t>
            </a:r>
          </a:p>
          <a:p>
            <a:pPr lvl="1"/>
            <a:r>
              <a:rPr lang="en-US" sz="2400" dirty="0"/>
              <a:t>Evaporator tube contains auger and water</a:t>
            </a:r>
          </a:p>
          <a:p>
            <a:pPr lvl="1"/>
            <a:r>
              <a:rPr lang="en-US" sz="2400" dirty="0"/>
              <a:t>Heat removed from the water until ice crystals form</a:t>
            </a:r>
          </a:p>
          <a:p>
            <a:pPr lvl="1"/>
            <a:r>
              <a:rPr lang="en-US" sz="2400" dirty="0"/>
              <a:t>Slowly rotating auger forces compressed ice up and thru the breaker</a:t>
            </a:r>
          </a:p>
          <a:p>
            <a:pPr lvl="1"/>
            <a:r>
              <a:rPr lang="en-US" sz="2400" dirty="0"/>
              <a:t>Extruded thru the breaker’s restrictive holes or slots</a:t>
            </a:r>
          </a:p>
          <a:p>
            <a:pPr lvl="1"/>
            <a:r>
              <a:rPr lang="en-US" sz="2400" dirty="0"/>
              <a:t>Water flows in at the bottom of the evaporator tube to keep the heat load in balance</a:t>
            </a:r>
          </a:p>
          <a:p>
            <a:pPr lvl="1"/>
            <a:r>
              <a:rPr lang="en-US" sz="2400" dirty="0"/>
              <a:t>Continuous flow of water in and ice out</a:t>
            </a:r>
          </a:p>
          <a:p>
            <a:pPr lvl="1"/>
            <a:endParaRPr lang="en-US" sz="2400" dirty="0"/>
          </a:p>
          <a:p>
            <a:endParaRPr lang="en-US" sz="2400" dirty="0"/>
          </a:p>
        </p:txBody>
      </p:sp>
    </p:spTree>
    <p:extLst>
      <p:ext uri="{BB962C8B-B14F-4D97-AF65-F5344CB8AC3E}">
        <p14:creationId xmlns:p14="http://schemas.microsoft.com/office/powerpoint/2010/main" val="42122502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and Mineral Scale</a:t>
            </a:r>
          </a:p>
        </p:txBody>
      </p:sp>
      <p:sp>
        <p:nvSpPr>
          <p:cNvPr id="5" name="Content Placeholder 4"/>
          <p:cNvSpPr>
            <a:spLocks noGrp="1"/>
          </p:cNvSpPr>
          <p:nvPr>
            <p:ph idx="1"/>
          </p:nvPr>
        </p:nvSpPr>
        <p:spPr/>
        <p:txBody>
          <a:bodyPr>
            <a:normAutofit fontScale="85000" lnSpcReduction="10000"/>
          </a:bodyPr>
          <a:lstStyle/>
          <a:p>
            <a:r>
              <a:rPr lang="en-US" dirty="0"/>
              <a:t>Water supplies can have suspended solids and dissolved solids.</a:t>
            </a:r>
          </a:p>
          <a:p>
            <a:pPr lvl="1"/>
            <a:r>
              <a:rPr lang="en-US" dirty="0"/>
              <a:t>Suspended solids can be filtered out</a:t>
            </a:r>
          </a:p>
          <a:p>
            <a:pPr lvl="1"/>
            <a:r>
              <a:rPr lang="en-US" dirty="0"/>
              <a:t>Dissolved solids are part of the water, but ice machines separate them by the ice making process</a:t>
            </a:r>
          </a:p>
          <a:p>
            <a:pPr lvl="2"/>
            <a:r>
              <a:rPr lang="en-US" dirty="0"/>
              <a:t>Cube ice machines do that by freezing the pure water first, leaving the mineralized water behind. </a:t>
            </a:r>
          </a:p>
          <a:p>
            <a:pPr lvl="2"/>
            <a:r>
              <a:rPr lang="en-US" dirty="0"/>
              <a:t>Flaked and nugget machines are different, as the water going in is discharged as ice. But they get coated by minerals from ice making too.</a:t>
            </a:r>
          </a:p>
          <a:p>
            <a:r>
              <a:rPr lang="en-US" dirty="0"/>
              <a:t>Ice machines need to be treated with scale remover</a:t>
            </a:r>
          </a:p>
          <a:p>
            <a:pPr lvl="1"/>
            <a:r>
              <a:rPr lang="en-US" dirty="0"/>
              <a:t>Food grade acid dissolves the scale</a:t>
            </a:r>
          </a:p>
          <a:p>
            <a:endParaRPr lang="en-US" sz="2800" dirty="0"/>
          </a:p>
        </p:txBody>
      </p:sp>
    </p:spTree>
    <p:extLst>
      <p:ext uri="{BB962C8B-B14F-4D97-AF65-F5344CB8AC3E}">
        <p14:creationId xmlns:p14="http://schemas.microsoft.com/office/powerpoint/2010/main" val="33269663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061E472-904D-495A-9C4A-5796129A3094}"/>
              </a:ext>
            </a:extLst>
          </p:cNvPr>
          <p:cNvPicPr>
            <a:picLocks noChangeAspect="1"/>
          </p:cNvPicPr>
          <p:nvPr/>
        </p:nvPicPr>
        <p:blipFill rotWithShape="1">
          <a:blip r:embed="rId3"/>
          <a:srcRect t="9726"/>
          <a:stretch/>
        </p:blipFill>
        <p:spPr>
          <a:xfrm>
            <a:off x="304800" y="990600"/>
            <a:ext cx="8587003" cy="4572000"/>
          </a:xfrm>
          <a:prstGeom prst="rect">
            <a:avLst/>
          </a:prstGeom>
        </p:spPr>
      </p:pic>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and Mineral Scale</a:t>
            </a:r>
          </a:p>
        </p:txBody>
      </p:sp>
    </p:spTree>
    <p:extLst>
      <p:ext uri="{BB962C8B-B14F-4D97-AF65-F5344CB8AC3E}">
        <p14:creationId xmlns:p14="http://schemas.microsoft.com/office/powerpoint/2010/main" val="35368498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and Mineral Scale</a:t>
            </a:r>
          </a:p>
        </p:txBody>
      </p:sp>
      <p:sp>
        <p:nvSpPr>
          <p:cNvPr id="5" name="Content Placeholder 4"/>
          <p:cNvSpPr>
            <a:spLocks noGrp="1"/>
          </p:cNvSpPr>
          <p:nvPr>
            <p:ph idx="1"/>
          </p:nvPr>
        </p:nvSpPr>
        <p:spPr/>
        <p:txBody>
          <a:bodyPr>
            <a:normAutofit/>
          </a:bodyPr>
          <a:lstStyle/>
          <a:p>
            <a:r>
              <a:rPr lang="en-US" sz="2800" dirty="0"/>
              <a:t>Scale on the evaporator wall and auger increases the load on the gear reducer</a:t>
            </a:r>
          </a:p>
          <a:p>
            <a:pPr lvl="1"/>
            <a:r>
              <a:rPr lang="en-US" sz="2400" dirty="0"/>
              <a:t>Normally, ice slides straight up the wall and is extruded.</a:t>
            </a:r>
          </a:p>
          <a:p>
            <a:pPr lvl="1"/>
            <a:r>
              <a:rPr lang="en-US" sz="2400" dirty="0"/>
              <a:t>When the wall is covered with scale, ice may not slide up the evaporator, instead it revolves with the auger and stays too long under refrigeration, becoming a solid that is hard to extrude. </a:t>
            </a:r>
          </a:p>
          <a:p>
            <a:pPr lvl="1"/>
            <a:r>
              <a:rPr lang="en-US" sz="2400" dirty="0"/>
              <a:t>That increases auger motor amp draw.</a:t>
            </a:r>
          </a:p>
          <a:p>
            <a:pPr lvl="1"/>
            <a:r>
              <a:rPr lang="en-US" sz="2400" dirty="0"/>
              <a:t>A possible symptom is a loud noise during ice making</a:t>
            </a:r>
          </a:p>
          <a:p>
            <a:pPr lvl="2"/>
            <a:r>
              <a:rPr lang="en-US" sz="2000" dirty="0"/>
              <a:t>Known as a rotating freeze.</a:t>
            </a:r>
          </a:p>
          <a:p>
            <a:endParaRPr lang="en-US" sz="2800" dirty="0"/>
          </a:p>
          <a:p>
            <a:endParaRPr lang="en-US" sz="2400" dirty="0"/>
          </a:p>
        </p:txBody>
      </p:sp>
    </p:spTree>
    <p:extLst>
      <p:ext uri="{BB962C8B-B14F-4D97-AF65-F5344CB8AC3E}">
        <p14:creationId xmlns:p14="http://schemas.microsoft.com/office/powerpoint/2010/main" val="8519702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Auger Load</a:t>
            </a:r>
          </a:p>
        </p:txBody>
      </p:sp>
      <p:sp>
        <p:nvSpPr>
          <p:cNvPr id="5" name="Content Placeholder 4"/>
          <p:cNvSpPr>
            <a:spLocks noGrp="1"/>
          </p:cNvSpPr>
          <p:nvPr>
            <p:ph idx="1"/>
          </p:nvPr>
        </p:nvSpPr>
        <p:spPr/>
        <p:txBody>
          <a:bodyPr>
            <a:normAutofit/>
          </a:bodyPr>
          <a:lstStyle/>
          <a:p>
            <a:r>
              <a:rPr lang="en-US" sz="2800" dirty="0"/>
              <a:t>Auger motor current is monitored by the controller</a:t>
            </a:r>
          </a:p>
          <a:p>
            <a:pPr lvl="1"/>
            <a:r>
              <a:rPr lang="en-US" sz="2400" dirty="0"/>
              <a:t>Will shut the unit down if too high or too low</a:t>
            </a:r>
          </a:p>
          <a:p>
            <a:r>
              <a:rPr lang="en-US" sz="2800" dirty="0"/>
              <a:t>High amps can be caused by </a:t>
            </a:r>
          </a:p>
          <a:p>
            <a:pPr lvl="1"/>
            <a:r>
              <a:rPr lang="en-US" sz="2400" dirty="0"/>
              <a:t>Very significant scale on auger and evaporator</a:t>
            </a:r>
          </a:p>
          <a:p>
            <a:pPr lvl="1"/>
            <a:r>
              <a:rPr lang="en-US" sz="2400" dirty="0"/>
              <a:t>Component wear, possibly gear reducer or bearing</a:t>
            </a:r>
          </a:p>
          <a:p>
            <a:r>
              <a:rPr lang="en-US" sz="2800" dirty="0"/>
              <a:t>Low amps can be caused by</a:t>
            </a:r>
          </a:p>
          <a:p>
            <a:pPr lvl="1"/>
            <a:r>
              <a:rPr lang="en-US" sz="2400" dirty="0"/>
              <a:t>Open motor winding</a:t>
            </a:r>
          </a:p>
          <a:p>
            <a:pPr lvl="1"/>
            <a:r>
              <a:rPr lang="en-US" sz="2400" dirty="0"/>
              <a:t>Open motor overload</a:t>
            </a:r>
          </a:p>
          <a:p>
            <a:pPr lvl="1"/>
            <a:r>
              <a:rPr lang="en-US" sz="2400" dirty="0"/>
              <a:t>No power to motor</a:t>
            </a:r>
          </a:p>
          <a:p>
            <a:endParaRPr lang="en-US" sz="2400" dirty="0"/>
          </a:p>
        </p:txBody>
      </p:sp>
    </p:spTree>
    <p:extLst>
      <p:ext uri="{BB962C8B-B14F-4D97-AF65-F5344CB8AC3E}">
        <p14:creationId xmlns:p14="http://schemas.microsoft.com/office/powerpoint/2010/main" val="3314731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Cleaning and Maintenance</a:t>
            </a:r>
          </a:p>
        </p:txBody>
      </p:sp>
      <p:sp>
        <p:nvSpPr>
          <p:cNvPr id="5" name="Content Placeholder 4"/>
          <p:cNvSpPr>
            <a:spLocks noGrp="1"/>
          </p:cNvSpPr>
          <p:nvPr>
            <p:ph idx="1"/>
          </p:nvPr>
        </p:nvSpPr>
        <p:spPr>
          <a:xfrm>
            <a:off x="457200" y="1143001"/>
            <a:ext cx="3923166" cy="4343400"/>
          </a:xfrm>
        </p:spPr>
        <p:txBody>
          <a:bodyPr>
            <a:normAutofit fontScale="85000" lnSpcReduction="10000"/>
          </a:bodyPr>
          <a:lstStyle/>
          <a:p>
            <a:r>
              <a:rPr lang="en-US" sz="2800" dirty="0"/>
              <a:t>Three areas:</a:t>
            </a:r>
          </a:p>
          <a:p>
            <a:pPr lvl="1"/>
            <a:r>
              <a:rPr lang="en-US" sz="2400" dirty="0"/>
              <a:t>Air cooled condenser</a:t>
            </a:r>
          </a:p>
          <a:p>
            <a:pPr lvl="1"/>
            <a:r>
              <a:rPr lang="en-US" sz="2400" dirty="0"/>
              <a:t>Evaporator and water system</a:t>
            </a:r>
          </a:p>
          <a:p>
            <a:pPr lvl="1"/>
            <a:r>
              <a:rPr lang="en-US" sz="2400" dirty="0"/>
              <a:t>Photo eyes</a:t>
            </a:r>
          </a:p>
          <a:p>
            <a:r>
              <a:rPr lang="en-US" sz="2800" dirty="0"/>
              <a:t>Air intake is on the right</a:t>
            </a:r>
          </a:p>
          <a:p>
            <a:r>
              <a:rPr lang="en-US" sz="2800" dirty="0"/>
              <a:t>Brush lint and dirt from fin surface</a:t>
            </a:r>
          </a:p>
          <a:p>
            <a:pPr lvl="1"/>
            <a:r>
              <a:rPr lang="en-US" sz="2400" dirty="0"/>
              <a:t>Use care, do not damage fins</a:t>
            </a:r>
          </a:p>
          <a:p>
            <a:pPr lvl="1"/>
            <a:r>
              <a:rPr lang="en-US" sz="2400" dirty="0"/>
              <a:t>Vacuum and / or blow out</a:t>
            </a:r>
          </a:p>
          <a:p>
            <a:r>
              <a:rPr lang="en-US" sz="2800" dirty="0"/>
              <a:t>Imbedded grease must be removed with coil cleaner</a:t>
            </a:r>
          </a:p>
          <a:p>
            <a:endParaRPr lang="en-US" sz="2800" dirty="0"/>
          </a:p>
          <a:p>
            <a:endParaRPr lang="en-US" sz="2400" dirty="0"/>
          </a:p>
        </p:txBody>
      </p:sp>
      <p:pic>
        <p:nvPicPr>
          <p:cNvPr id="11" name="Picture 10">
            <a:extLst>
              <a:ext uri="{FF2B5EF4-FFF2-40B4-BE49-F238E27FC236}">
                <a16:creationId xmlns:a16="http://schemas.microsoft.com/office/drawing/2014/main" id="{E9D1200C-5466-446A-A2CB-194E8A3BB2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0623"/>
          <a:stretch/>
        </p:blipFill>
        <p:spPr>
          <a:xfrm>
            <a:off x="4980096" y="2516966"/>
            <a:ext cx="3674620" cy="2932397"/>
          </a:xfrm>
          <a:prstGeom prst="rect">
            <a:avLst/>
          </a:prstGeom>
        </p:spPr>
      </p:pic>
      <p:sp>
        <p:nvSpPr>
          <p:cNvPr id="12" name="TextBox 11">
            <a:extLst>
              <a:ext uri="{FF2B5EF4-FFF2-40B4-BE49-F238E27FC236}">
                <a16:creationId xmlns:a16="http://schemas.microsoft.com/office/drawing/2014/main" id="{C2504655-7A1E-4A83-A863-56CD54D42242}"/>
              </a:ext>
            </a:extLst>
          </p:cNvPr>
          <p:cNvSpPr txBox="1"/>
          <p:nvPr/>
        </p:nvSpPr>
        <p:spPr>
          <a:xfrm>
            <a:off x="4453871" y="1174750"/>
            <a:ext cx="2529994" cy="1477328"/>
          </a:xfrm>
          <a:prstGeom prst="rect">
            <a:avLst/>
          </a:prstGeom>
          <a:noFill/>
        </p:spPr>
        <p:txBody>
          <a:bodyPr wrap="square" rtlCol="0">
            <a:spAutoFit/>
          </a:bodyPr>
          <a:lstStyle/>
          <a:p>
            <a:r>
              <a:rPr lang="en-US" dirty="0"/>
              <a:t>Sanitize Indicator light switches on after 6 months of power up time</a:t>
            </a:r>
          </a:p>
          <a:p>
            <a:endParaRPr lang="en-US" dirty="0"/>
          </a:p>
        </p:txBody>
      </p:sp>
      <p:pic>
        <p:nvPicPr>
          <p:cNvPr id="13" name="Picture 12">
            <a:extLst>
              <a:ext uri="{FF2B5EF4-FFF2-40B4-BE49-F238E27FC236}">
                <a16:creationId xmlns:a16="http://schemas.microsoft.com/office/drawing/2014/main" id="{23F5D09C-1A6F-46A2-A187-2080F72E8FA5}"/>
              </a:ext>
            </a:extLst>
          </p:cNvPr>
          <p:cNvPicPr>
            <a:picLocks noChangeAspect="1"/>
          </p:cNvPicPr>
          <p:nvPr/>
        </p:nvPicPr>
        <p:blipFill>
          <a:blip r:embed="rId4"/>
          <a:stretch>
            <a:fillRect/>
          </a:stretch>
        </p:blipFill>
        <p:spPr>
          <a:xfrm>
            <a:off x="6983865" y="1289528"/>
            <a:ext cx="1962343" cy="977510"/>
          </a:xfrm>
          <a:prstGeom prst="rect">
            <a:avLst/>
          </a:prstGeom>
        </p:spPr>
      </p:pic>
      <p:sp>
        <p:nvSpPr>
          <p:cNvPr id="14" name="Rectangle 13">
            <a:extLst>
              <a:ext uri="{FF2B5EF4-FFF2-40B4-BE49-F238E27FC236}">
                <a16:creationId xmlns:a16="http://schemas.microsoft.com/office/drawing/2014/main" id="{36164860-FCDF-49D1-9040-F49AE32C909F}"/>
              </a:ext>
            </a:extLst>
          </p:cNvPr>
          <p:cNvSpPr/>
          <p:nvPr/>
        </p:nvSpPr>
        <p:spPr bwMode="auto">
          <a:xfrm>
            <a:off x="4453871" y="1065320"/>
            <a:ext cx="4565842" cy="134221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879171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Technical Service Virtual Business Card</a:t>
            </a:r>
          </a:p>
        </p:txBody>
      </p:sp>
      <p:pic>
        <p:nvPicPr>
          <p:cNvPr id="6" name="Picture 2">
            <a:extLst>
              <a:ext uri="{FF2B5EF4-FFF2-40B4-BE49-F238E27FC236}">
                <a16:creationId xmlns:a16="http://schemas.microsoft.com/office/drawing/2014/main" id="{3690D747-0B22-4EFB-AD9D-A999B5DB5A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6150" y="2336800"/>
            <a:ext cx="2171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56105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Cleaning and Maintenance</a:t>
            </a:r>
          </a:p>
        </p:txBody>
      </p:sp>
      <p:sp>
        <p:nvSpPr>
          <p:cNvPr id="5" name="Content Placeholder 4"/>
          <p:cNvSpPr>
            <a:spLocks noGrp="1"/>
          </p:cNvSpPr>
          <p:nvPr>
            <p:ph idx="1"/>
          </p:nvPr>
        </p:nvSpPr>
        <p:spPr>
          <a:xfrm>
            <a:off x="457200" y="1143001"/>
            <a:ext cx="5410200" cy="4343400"/>
          </a:xfrm>
        </p:spPr>
        <p:txBody>
          <a:bodyPr>
            <a:normAutofit/>
          </a:bodyPr>
          <a:lstStyle/>
          <a:p>
            <a:r>
              <a:rPr lang="en-US" sz="2800" dirty="0"/>
              <a:t>Evaporator and Water System</a:t>
            </a:r>
          </a:p>
          <a:p>
            <a:pPr lvl="1"/>
            <a:r>
              <a:rPr lang="en-US" sz="2400" dirty="0"/>
              <a:t>Minerals in the water supply flow thru the system</a:t>
            </a:r>
          </a:p>
          <a:p>
            <a:pPr lvl="1"/>
            <a:r>
              <a:rPr lang="en-US" sz="2400" dirty="0"/>
              <a:t>Over time, they begin to coat the ice making and water surfaces</a:t>
            </a:r>
          </a:p>
          <a:p>
            <a:pPr lvl="1"/>
            <a:r>
              <a:rPr lang="en-US" sz="2400" dirty="0"/>
              <a:t>This mineral scale must be removed using scale remover</a:t>
            </a:r>
          </a:p>
          <a:p>
            <a:endParaRPr lang="en-US" sz="2400" dirty="0"/>
          </a:p>
        </p:txBody>
      </p:sp>
      <p:pic>
        <p:nvPicPr>
          <p:cNvPr id="6" name="Picture 5">
            <a:extLst>
              <a:ext uri="{FF2B5EF4-FFF2-40B4-BE49-F238E27FC236}">
                <a16:creationId xmlns:a16="http://schemas.microsoft.com/office/drawing/2014/main" id="{B2B7EB6B-0EA9-4DB7-8A74-1CB6C7D3A1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874" t="12488" r="18468" b="14530"/>
          <a:stretch/>
        </p:blipFill>
        <p:spPr>
          <a:xfrm>
            <a:off x="6019800" y="1217114"/>
            <a:ext cx="2915478" cy="4191000"/>
          </a:xfrm>
          <a:prstGeom prst="rect">
            <a:avLst/>
          </a:prstGeom>
        </p:spPr>
      </p:pic>
    </p:spTree>
    <p:extLst>
      <p:ext uri="{BB962C8B-B14F-4D97-AF65-F5344CB8AC3E}">
        <p14:creationId xmlns:p14="http://schemas.microsoft.com/office/powerpoint/2010/main" val="3237191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715962"/>
          </a:xfrm>
        </p:spPr>
        <p:txBody>
          <a:bodyPr>
            <a:normAutofit fontScale="90000"/>
          </a:bodyPr>
          <a:lstStyle/>
          <a:p>
            <a:r>
              <a:rPr lang="en-US" dirty="0">
                <a:solidFill>
                  <a:schemeClr val="tx2">
                    <a:lumMod val="50000"/>
                  </a:schemeClr>
                </a:solidFill>
              </a:rPr>
              <a:t>Scale Removal Step by Step</a:t>
            </a:r>
          </a:p>
        </p:txBody>
      </p:sp>
      <p:sp>
        <p:nvSpPr>
          <p:cNvPr id="5" name="Content Placeholder 4"/>
          <p:cNvSpPr>
            <a:spLocks noGrp="1"/>
          </p:cNvSpPr>
          <p:nvPr>
            <p:ph idx="1"/>
          </p:nvPr>
        </p:nvSpPr>
        <p:spPr>
          <a:xfrm>
            <a:off x="457200" y="1143001"/>
            <a:ext cx="5105400" cy="4876799"/>
          </a:xfrm>
        </p:spPr>
        <p:txBody>
          <a:bodyPr>
            <a:normAutofit fontScale="77500" lnSpcReduction="20000"/>
          </a:bodyPr>
          <a:lstStyle/>
          <a:p>
            <a:r>
              <a:rPr lang="en-US" dirty="0"/>
              <a:t>Shut unit off</a:t>
            </a:r>
          </a:p>
          <a:p>
            <a:r>
              <a:rPr lang="en-US" dirty="0"/>
              <a:t>Discard ice</a:t>
            </a:r>
          </a:p>
          <a:p>
            <a:r>
              <a:rPr lang="en-US" dirty="0"/>
              <a:t>Remove top, front and back panels</a:t>
            </a:r>
          </a:p>
          <a:p>
            <a:r>
              <a:rPr lang="en-US" dirty="0"/>
              <a:t>Shut water supply off</a:t>
            </a:r>
          </a:p>
          <a:p>
            <a:pPr lvl="1"/>
            <a:r>
              <a:rPr lang="en-US" dirty="0"/>
              <a:t>At source or use the reservoir lever to raise the float</a:t>
            </a:r>
          </a:p>
          <a:p>
            <a:r>
              <a:rPr lang="en-US" dirty="0"/>
              <a:t>Drain evaporator and reservoir</a:t>
            </a:r>
          </a:p>
          <a:p>
            <a:pPr lvl="1"/>
            <a:r>
              <a:rPr lang="en-US" dirty="0"/>
              <a:t>Disconnect outlet hose, water will drain into condensate pan and then out of the unit.</a:t>
            </a:r>
          </a:p>
          <a:p>
            <a:pPr lvl="1"/>
            <a:r>
              <a:rPr lang="en-US" dirty="0"/>
              <a:t>Note: If the unit was pulled out, there must be a drain tube connected to the building drain.</a:t>
            </a:r>
          </a:p>
          <a:p>
            <a:r>
              <a:rPr lang="en-US" dirty="0"/>
              <a:t>Reconnect outlet hose</a:t>
            </a:r>
          </a:p>
        </p:txBody>
      </p:sp>
      <p:pic>
        <p:nvPicPr>
          <p:cNvPr id="6" name="Picture 5">
            <a:extLst>
              <a:ext uri="{FF2B5EF4-FFF2-40B4-BE49-F238E27FC236}">
                <a16:creationId xmlns:a16="http://schemas.microsoft.com/office/drawing/2014/main" id="{76412B2D-8239-41B9-ABF9-30CE9DCF01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4152" t="1473" r="11233" b="26323"/>
          <a:stretch/>
        </p:blipFill>
        <p:spPr>
          <a:xfrm>
            <a:off x="5562600" y="2209800"/>
            <a:ext cx="3487055" cy="2667000"/>
          </a:xfrm>
          <a:prstGeom prst="rect">
            <a:avLst/>
          </a:prstGeom>
        </p:spPr>
      </p:pic>
    </p:spTree>
    <p:extLst>
      <p:ext uri="{BB962C8B-B14F-4D97-AF65-F5344CB8AC3E}">
        <p14:creationId xmlns:p14="http://schemas.microsoft.com/office/powerpoint/2010/main" val="31798034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err="1">
                <a:solidFill>
                  <a:schemeClr val="tx2">
                    <a:lumMod val="50000"/>
                  </a:schemeClr>
                </a:solidFill>
              </a:rPr>
              <a:t>Resevoir</a:t>
            </a:r>
            <a:r>
              <a:rPr lang="en-US" dirty="0">
                <a:solidFill>
                  <a:schemeClr val="tx2">
                    <a:lumMod val="50000"/>
                  </a:schemeClr>
                </a:solidFill>
              </a:rPr>
              <a:t> Outlet Hose</a:t>
            </a:r>
          </a:p>
        </p:txBody>
      </p:sp>
      <p:sp>
        <p:nvSpPr>
          <p:cNvPr id="5" name="Content Placeholder 4"/>
          <p:cNvSpPr>
            <a:spLocks noGrp="1"/>
          </p:cNvSpPr>
          <p:nvPr>
            <p:ph idx="1"/>
          </p:nvPr>
        </p:nvSpPr>
        <p:spPr>
          <a:xfrm>
            <a:off x="453189" y="1143000"/>
            <a:ext cx="8229600" cy="4343400"/>
          </a:xfrm>
        </p:spPr>
        <p:txBody>
          <a:bodyPr>
            <a:normAutofit/>
          </a:bodyPr>
          <a:lstStyle/>
          <a:p>
            <a:r>
              <a:rPr lang="en-US" sz="2800" dirty="0"/>
              <a:t>Hose must be connected to plug molded into base or water / cleaning solution will leak out</a:t>
            </a:r>
          </a:p>
          <a:p>
            <a:pPr lvl="1"/>
            <a:r>
              <a:rPr lang="en-US" sz="2400" dirty="0"/>
              <a:t>Located to right of evaporator</a:t>
            </a:r>
          </a:p>
          <a:p>
            <a:endParaRPr lang="en-US" sz="2800" dirty="0"/>
          </a:p>
          <a:p>
            <a:endParaRPr lang="en-US" sz="2400" dirty="0"/>
          </a:p>
        </p:txBody>
      </p:sp>
      <p:pic>
        <p:nvPicPr>
          <p:cNvPr id="6" name="Picture 5">
            <a:extLst>
              <a:ext uri="{FF2B5EF4-FFF2-40B4-BE49-F238E27FC236}">
                <a16:creationId xmlns:a16="http://schemas.microsoft.com/office/drawing/2014/main" id="{9BDBDF97-0272-48E6-B7BB-BB3A8E3357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831" t="30471" r="19699" b="18083"/>
          <a:stretch/>
        </p:blipFill>
        <p:spPr>
          <a:xfrm>
            <a:off x="2004331" y="2666999"/>
            <a:ext cx="5135337" cy="2819401"/>
          </a:xfrm>
          <a:prstGeom prst="rect">
            <a:avLst/>
          </a:prstGeom>
        </p:spPr>
      </p:pic>
    </p:spTree>
    <p:extLst>
      <p:ext uri="{BB962C8B-B14F-4D97-AF65-F5344CB8AC3E}">
        <p14:creationId xmlns:p14="http://schemas.microsoft.com/office/powerpoint/2010/main" val="39766813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 Step by Step</a:t>
            </a:r>
          </a:p>
        </p:txBody>
      </p:sp>
      <p:sp>
        <p:nvSpPr>
          <p:cNvPr id="5" name="Content Placeholder 4"/>
          <p:cNvSpPr>
            <a:spLocks noGrp="1"/>
          </p:cNvSpPr>
          <p:nvPr>
            <p:ph idx="1"/>
          </p:nvPr>
        </p:nvSpPr>
        <p:spPr>
          <a:xfrm>
            <a:off x="457200" y="1143001"/>
            <a:ext cx="4648200" cy="4343400"/>
          </a:xfrm>
        </p:spPr>
        <p:txBody>
          <a:bodyPr>
            <a:normAutofit fontScale="77500" lnSpcReduction="20000"/>
          </a:bodyPr>
          <a:lstStyle/>
          <a:p>
            <a:r>
              <a:rPr lang="en-US" dirty="0"/>
              <a:t>Mix 2.5 ounces of Scotsman  Clear 1 scale remover and one quart of water.</a:t>
            </a:r>
          </a:p>
          <a:p>
            <a:pPr lvl="1"/>
            <a:r>
              <a:rPr lang="en-US" dirty="0"/>
              <a:t>Only mix correct ratio.</a:t>
            </a:r>
          </a:p>
          <a:p>
            <a:pPr lvl="1"/>
            <a:r>
              <a:rPr lang="en-US" dirty="0"/>
              <a:t>MORE  is  NOT better!!!!</a:t>
            </a:r>
          </a:p>
          <a:p>
            <a:r>
              <a:rPr lang="en-US" dirty="0"/>
              <a:t>Pour that solution into the water reservoir.</a:t>
            </a:r>
          </a:p>
          <a:p>
            <a:r>
              <a:rPr lang="en-US" dirty="0"/>
              <a:t>Push both On and Off buttons in until the unit starts</a:t>
            </a:r>
          </a:p>
          <a:p>
            <a:pPr lvl="1"/>
            <a:r>
              <a:rPr lang="en-US" dirty="0"/>
              <a:t>The clean light will blink</a:t>
            </a:r>
          </a:p>
          <a:p>
            <a:pPr lvl="1"/>
            <a:r>
              <a:rPr lang="en-US" dirty="0"/>
              <a:t>The auger motor will start</a:t>
            </a:r>
          </a:p>
          <a:p>
            <a:endParaRPr lang="en-US" sz="2800" dirty="0"/>
          </a:p>
        </p:txBody>
      </p:sp>
      <p:pic>
        <p:nvPicPr>
          <p:cNvPr id="6" name="Picture 5">
            <a:extLst>
              <a:ext uri="{FF2B5EF4-FFF2-40B4-BE49-F238E27FC236}">
                <a16:creationId xmlns:a16="http://schemas.microsoft.com/office/drawing/2014/main" id="{168421EF-267C-47F0-AE64-D0960A43BE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9200" y="1752600"/>
            <a:ext cx="3935889" cy="3002872"/>
          </a:xfrm>
          <a:prstGeom prst="rect">
            <a:avLst/>
          </a:prstGeom>
        </p:spPr>
      </p:pic>
    </p:spTree>
    <p:extLst>
      <p:ext uri="{BB962C8B-B14F-4D97-AF65-F5344CB8AC3E}">
        <p14:creationId xmlns:p14="http://schemas.microsoft.com/office/powerpoint/2010/main" val="29191119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 Step by Step</a:t>
            </a:r>
          </a:p>
        </p:txBody>
      </p:sp>
      <p:sp>
        <p:nvSpPr>
          <p:cNvPr id="5" name="Content Placeholder 4"/>
          <p:cNvSpPr>
            <a:spLocks noGrp="1"/>
          </p:cNvSpPr>
          <p:nvPr>
            <p:ph idx="1"/>
          </p:nvPr>
        </p:nvSpPr>
        <p:spPr/>
        <p:txBody>
          <a:bodyPr>
            <a:normAutofit fontScale="92500" lnSpcReduction="10000"/>
          </a:bodyPr>
          <a:lstStyle/>
          <a:p>
            <a:r>
              <a:rPr lang="en-US" sz="2800" dirty="0"/>
              <a:t>When the compressor starts, add cleaning solution to the reservoir as ice is made. When all of the solution is used, turn the water supply back on.</a:t>
            </a:r>
          </a:p>
          <a:p>
            <a:r>
              <a:rPr lang="en-US" sz="2800" dirty="0"/>
              <a:t>The unit will stay on during the cleaning mode and then shut off.</a:t>
            </a:r>
          </a:p>
          <a:p>
            <a:r>
              <a:rPr lang="en-US" sz="2800" dirty="0"/>
              <a:t>Shut water off again and drain evaporator and reservoir again.</a:t>
            </a:r>
          </a:p>
          <a:p>
            <a:r>
              <a:rPr lang="en-US" sz="2800" dirty="0"/>
              <a:t>Wash out the bin and rinse with water to flush out the drain.</a:t>
            </a:r>
          </a:p>
          <a:p>
            <a:r>
              <a:rPr lang="en-US" sz="2800" dirty="0"/>
              <a:t>Reconnect reservoir outlet and either switch water supply on and restart ice making or sanitize the unit.</a:t>
            </a:r>
          </a:p>
          <a:p>
            <a:endParaRPr lang="en-US" sz="2800" dirty="0"/>
          </a:p>
          <a:p>
            <a:endParaRPr lang="en-US" sz="2800" dirty="0"/>
          </a:p>
        </p:txBody>
      </p:sp>
    </p:spTree>
    <p:extLst>
      <p:ext uri="{BB962C8B-B14F-4D97-AF65-F5344CB8AC3E}">
        <p14:creationId xmlns:p14="http://schemas.microsoft.com/office/powerpoint/2010/main" val="40492410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Sanitization</a:t>
            </a:r>
          </a:p>
        </p:txBody>
      </p:sp>
      <p:sp>
        <p:nvSpPr>
          <p:cNvPr id="5" name="Content Placeholder 4"/>
          <p:cNvSpPr>
            <a:spLocks noGrp="1"/>
          </p:cNvSpPr>
          <p:nvPr>
            <p:ph idx="1"/>
          </p:nvPr>
        </p:nvSpPr>
        <p:spPr>
          <a:xfrm>
            <a:off x="457200" y="926431"/>
            <a:ext cx="8229600" cy="2688807"/>
          </a:xfrm>
        </p:spPr>
        <p:txBody>
          <a:bodyPr>
            <a:normAutofit fontScale="85000" lnSpcReduction="20000"/>
          </a:bodyPr>
          <a:lstStyle/>
          <a:p>
            <a:r>
              <a:rPr lang="en-US" dirty="0"/>
              <a:t>The ice making system and the ice storage area must be sanitized on a regular schedule.</a:t>
            </a:r>
          </a:p>
          <a:p>
            <a:r>
              <a:rPr lang="en-US" dirty="0"/>
              <a:t>Use potable water and approved sanitizer.</a:t>
            </a:r>
          </a:p>
          <a:p>
            <a:r>
              <a:rPr lang="en-US" dirty="0"/>
              <a:t>Follow the same procedure as used for scale removal.</a:t>
            </a:r>
          </a:p>
          <a:p>
            <a:pPr lvl="1"/>
            <a:r>
              <a:rPr lang="en-US" dirty="0"/>
              <a:t>Substitute approved sanitizer solution for scale remover.</a:t>
            </a:r>
          </a:p>
          <a:p>
            <a:r>
              <a:rPr lang="en-US" dirty="0"/>
              <a:t>Wash out the ice storage bin area and the ice chute area with sanitizer before restarting ice making.</a:t>
            </a:r>
          </a:p>
          <a:p>
            <a:endParaRPr lang="en-US" sz="2800" dirty="0"/>
          </a:p>
        </p:txBody>
      </p:sp>
      <p:sp>
        <p:nvSpPr>
          <p:cNvPr id="6" name="TextBox 5">
            <a:extLst>
              <a:ext uri="{FF2B5EF4-FFF2-40B4-BE49-F238E27FC236}">
                <a16:creationId xmlns:a16="http://schemas.microsoft.com/office/drawing/2014/main" id="{C89C8217-A1FE-46D0-AFC3-515FC90605AB}"/>
              </a:ext>
            </a:extLst>
          </p:cNvPr>
          <p:cNvSpPr txBox="1"/>
          <p:nvPr/>
        </p:nvSpPr>
        <p:spPr>
          <a:xfrm>
            <a:off x="915142" y="4016947"/>
            <a:ext cx="3450454" cy="923330"/>
          </a:xfrm>
          <a:prstGeom prst="rect">
            <a:avLst/>
          </a:prstGeom>
          <a:noFill/>
        </p:spPr>
        <p:txBody>
          <a:bodyPr wrap="square" rtlCol="0">
            <a:spAutoFit/>
          </a:bodyPr>
          <a:lstStyle/>
          <a:p>
            <a:r>
              <a:rPr lang="en-US" dirty="0"/>
              <a:t>Using the cleaning mode resets the De-Scale indicator light.</a:t>
            </a:r>
          </a:p>
          <a:p>
            <a:endParaRPr lang="en-US" dirty="0"/>
          </a:p>
        </p:txBody>
      </p:sp>
      <p:sp>
        <p:nvSpPr>
          <p:cNvPr id="7" name="Rectangle 6">
            <a:extLst>
              <a:ext uri="{FF2B5EF4-FFF2-40B4-BE49-F238E27FC236}">
                <a16:creationId xmlns:a16="http://schemas.microsoft.com/office/drawing/2014/main" id="{4FA1296E-1BFF-4FDD-AEC3-C7C0D2D0C6F1}"/>
              </a:ext>
            </a:extLst>
          </p:cNvPr>
          <p:cNvSpPr/>
          <p:nvPr/>
        </p:nvSpPr>
        <p:spPr bwMode="auto">
          <a:xfrm>
            <a:off x="838200" y="3674699"/>
            <a:ext cx="7457243" cy="181170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pic>
        <p:nvPicPr>
          <p:cNvPr id="8" name="Picture 7">
            <a:extLst>
              <a:ext uri="{FF2B5EF4-FFF2-40B4-BE49-F238E27FC236}">
                <a16:creationId xmlns:a16="http://schemas.microsoft.com/office/drawing/2014/main" id="{F26177EF-9FF0-46E6-8AD0-065F2AF1A6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3639" y="3708502"/>
            <a:ext cx="3450455" cy="1684634"/>
          </a:xfrm>
          <a:prstGeom prst="rect">
            <a:avLst/>
          </a:prstGeom>
        </p:spPr>
      </p:pic>
    </p:spTree>
    <p:extLst>
      <p:ext uri="{BB962C8B-B14F-4D97-AF65-F5344CB8AC3E}">
        <p14:creationId xmlns:p14="http://schemas.microsoft.com/office/powerpoint/2010/main" val="22559695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Photo Eyes</a:t>
            </a:r>
          </a:p>
        </p:txBody>
      </p:sp>
      <p:sp>
        <p:nvSpPr>
          <p:cNvPr id="5" name="Content Placeholder 4"/>
          <p:cNvSpPr>
            <a:spLocks noGrp="1"/>
          </p:cNvSpPr>
          <p:nvPr>
            <p:ph idx="1"/>
          </p:nvPr>
        </p:nvSpPr>
        <p:spPr>
          <a:xfrm>
            <a:off x="457199" y="1143000"/>
            <a:ext cx="5257799" cy="4952999"/>
          </a:xfrm>
        </p:spPr>
        <p:txBody>
          <a:bodyPr>
            <a:normAutofit/>
          </a:bodyPr>
          <a:lstStyle/>
          <a:p>
            <a:r>
              <a:rPr lang="en-US" sz="2800" dirty="0"/>
              <a:t>Access them by removing the chute cover at the back of the bin.</a:t>
            </a:r>
          </a:p>
          <a:p>
            <a:r>
              <a:rPr lang="en-US" sz="2800" dirty="0"/>
              <a:t>Pull the white clip up to release the rubber holder.</a:t>
            </a:r>
          </a:p>
          <a:p>
            <a:r>
              <a:rPr lang="en-US" sz="2800" dirty="0"/>
              <a:t>Carefully wipe clean the clear lens inside the rubber holder.</a:t>
            </a:r>
          </a:p>
          <a:p>
            <a:pPr lvl="1"/>
            <a:r>
              <a:rPr lang="en-US" sz="2400" dirty="0"/>
              <a:t>Use a soft cloth, not a screwdriver!</a:t>
            </a:r>
          </a:p>
          <a:p>
            <a:endParaRPr lang="en-US" sz="2400" dirty="0"/>
          </a:p>
        </p:txBody>
      </p:sp>
      <p:pic>
        <p:nvPicPr>
          <p:cNvPr id="6" name="Picture 5">
            <a:extLst>
              <a:ext uri="{FF2B5EF4-FFF2-40B4-BE49-F238E27FC236}">
                <a16:creationId xmlns:a16="http://schemas.microsoft.com/office/drawing/2014/main" id="{D25676B7-F807-465B-8910-CAC68B8723D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1156"/>
          <a:stretch/>
        </p:blipFill>
        <p:spPr>
          <a:xfrm>
            <a:off x="6248400" y="1143001"/>
            <a:ext cx="2690405" cy="2867667"/>
          </a:xfrm>
          <a:prstGeom prst="rect">
            <a:avLst/>
          </a:prstGeom>
        </p:spPr>
      </p:pic>
      <p:pic>
        <p:nvPicPr>
          <p:cNvPr id="7" name="Picture 6">
            <a:extLst>
              <a:ext uri="{FF2B5EF4-FFF2-40B4-BE49-F238E27FC236}">
                <a16:creationId xmlns:a16="http://schemas.microsoft.com/office/drawing/2014/main" id="{9EF4B7E4-1531-4A31-9F85-82EDEA0BD7D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0456"/>
          <a:stretch/>
        </p:blipFill>
        <p:spPr>
          <a:xfrm>
            <a:off x="6248399" y="3173650"/>
            <a:ext cx="2690405" cy="2508615"/>
          </a:xfrm>
          <a:prstGeom prst="rect">
            <a:avLst/>
          </a:prstGeom>
          <a:ln>
            <a:solidFill>
              <a:srgbClr val="FF0000"/>
            </a:solidFill>
          </a:ln>
        </p:spPr>
      </p:pic>
      <p:pic>
        <p:nvPicPr>
          <p:cNvPr id="8" name="Picture 7">
            <a:extLst>
              <a:ext uri="{FF2B5EF4-FFF2-40B4-BE49-F238E27FC236}">
                <a16:creationId xmlns:a16="http://schemas.microsoft.com/office/drawing/2014/main" id="{FF59D110-CBDE-4485-AAC5-00294CF54632}"/>
              </a:ext>
            </a:extLst>
          </p:cNvPr>
          <p:cNvPicPr>
            <a:picLocks noChangeAspect="1"/>
          </p:cNvPicPr>
          <p:nvPr/>
        </p:nvPicPr>
        <p:blipFill rotWithShape="1">
          <a:blip r:embed="rId5">
            <a:extLst>
              <a:ext uri="{28A0092B-C50C-407E-A947-70E740481C1C}">
                <a14:useLocalDpi xmlns:a14="http://schemas.microsoft.com/office/drawing/2010/main" val="0"/>
              </a:ext>
            </a:extLst>
          </a:blip>
          <a:srcRect l="41154" t="45306" r="38325" b="42041"/>
          <a:stretch/>
        </p:blipFill>
        <p:spPr>
          <a:xfrm>
            <a:off x="5715000" y="2970601"/>
            <a:ext cx="1605362" cy="1327223"/>
          </a:xfrm>
          <a:prstGeom prst="rect">
            <a:avLst/>
          </a:prstGeom>
          <a:ln>
            <a:solidFill>
              <a:srgbClr val="FFFF00"/>
            </a:solidFill>
          </a:ln>
        </p:spPr>
      </p:pic>
    </p:spTree>
    <p:extLst>
      <p:ext uri="{BB962C8B-B14F-4D97-AF65-F5344CB8AC3E}">
        <p14:creationId xmlns:p14="http://schemas.microsoft.com/office/powerpoint/2010/main" val="18293695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 and Service</a:t>
            </a:r>
          </a:p>
        </p:txBody>
      </p:sp>
      <p:pic>
        <p:nvPicPr>
          <p:cNvPr id="6" name="Picture 5">
            <a:extLst>
              <a:ext uri="{FF2B5EF4-FFF2-40B4-BE49-F238E27FC236}">
                <a16:creationId xmlns:a16="http://schemas.microsoft.com/office/drawing/2014/main" id="{CC97F2A3-5411-4040-A354-C764DA6DAFC8}"/>
              </a:ext>
            </a:extLst>
          </p:cNvPr>
          <p:cNvPicPr>
            <a:picLocks noChangeAspect="1"/>
          </p:cNvPicPr>
          <p:nvPr/>
        </p:nvPicPr>
        <p:blipFill>
          <a:blip r:embed="rId3"/>
          <a:stretch>
            <a:fillRect/>
          </a:stretch>
        </p:blipFill>
        <p:spPr>
          <a:xfrm>
            <a:off x="828822" y="990600"/>
            <a:ext cx="7486355" cy="4495800"/>
          </a:xfrm>
          <a:prstGeom prst="rect">
            <a:avLst/>
          </a:prstGeom>
        </p:spPr>
      </p:pic>
    </p:spTree>
    <p:extLst>
      <p:ext uri="{BB962C8B-B14F-4D97-AF65-F5344CB8AC3E}">
        <p14:creationId xmlns:p14="http://schemas.microsoft.com/office/powerpoint/2010/main" val="27663949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Indicator Lights</a:t>
            </a:r>
          </a:p>
        </p:txBody>
      </p:sp>
      <p:graphicFrame>
        <p:nvGraphicFramePr>
          <p:cNvPr id="6" name="Content Placeholder 4">
            <a:extLst>
              <a:ext uri="{FF2B5EF4-FFF2-40B4-BE49-F238E27FC236}">
                <a16:creationId xmlns:a16="http://schemas.microsoft.com/office/drawing/2014/main" id="{E737D88A-E0A5-4D75-A51B-D2CDF22DD772}"/>
              </a:ext>
            </a:extLst>
          </p:cNvPr>
          <p:cNvGraphicFramePr>
            <a:graphicFrameLocks noGrp="1"/>
          </p:cNvGraphicFramePr>
          <p:nvPr>
            <p:ph idx="1"/>
            <p:extLst>
              <p:ext uri="{D42A27DB-BD31-4B8C-83A1-F6EECF244321}">
                <p14:modId xmlns:p14="http://schemas.microsoft.com/office/powerpoint/2010/main" val="3015645097"/>
              </p:ext>
            </p:extLst>
          </p:nvPr>
        </p:nvGraphicFramePr>
        <p:xfrm>
          <a:off x="30480" y="914400"/>
          <a:ext cx="9052560" cy="5029200"/>
        </p:xfrm>
        <a:graphic>
          <a:graphicData uri="http://schemas.openxmlformats.org/drawingml/2006/table">
            <a:tbl>
              <a:tblPr firstRow="1" bandRow="1">
                <a:tableStyleId>{073A0DAA-6AF3-43AB-8588-CEC1D06C72B9}</a:tableStyleId>
              </a:tblPr>
              <a:tblGrid>
                <a:gridCol w="3017520">
                  <a:extLst>
                    <a:ext uri="{9D8B030D-6E8A-4147-A177-3AD203B41FA5}">
                      <a16:colId xmlns:a16="http://schemas.microsoft.com/office/drawing/2014/main" val="1893962393"/>
                    </a:ext>
                  </a:extLst>
                </a:gridCol>
                <a:gridCol w="3017520">
                  <a:extLst>
                    <a:ext uri="{9D8B030D-6E8A-4147-A177-3AD203B41FA5}">
                      <a16:colId xmlns:a16="http://schemas.microsoft.com/office/drawing/2014/main" val="3506795385"/>
                    </a:ext>
                  </a:extLst>
                </a:gridCol>
                <a:gridCol w="3017520">
                  <a:extLst>
                    <a:ext uri="{9D8B030D-6E8A-4147-A177-3AD203B41FA5}">
                      <a16:colId xmlns:a16="http://schemas.microsoft.com/office/drawing/2014/main" val="3994038224"/>
                    </a:ext>
                  </a:extLst>
                </a:gridCol>
              </a:tblGrid>
              <a:tr h="0">
                <a:tc>
                  <a:txBody>
                    <a:bodyPr/>
                    <a:lstStyle/>
                    <a:p>
                      <a:r>
                        <a:rPr lang="en-US" dirty="0"/>
                        <a:t>Code or Light Action</a:t>
                      </a:r>
                    </a:p>
                  </a:txBody>
                  <a:tcPr/>
                </a:tc>
                <a:tc>
                  <a:txBody>
                    <a:bodyPr/>
                    <a:lstStyle/>
                    <a:p>
                      <a:r>
                        <a:rPr lang="en-US" dirty="0"/>
                        <a:t>Condition</a:t>
                      </a:r>
                    </a:p>
                  </a:txBody>
                  <a:tcPr/>
                </a:tc>
                <a:tc>
                  <a:txBody>
                    <a:bodyPr/>
                    <a:lstStyle/>
                    <a:p>
                      <a:r>
                        <a:rPr lang="en-US" dirty="0"/>
                        <a:t>Suggested Action</a:t>
                      </a:r>
                    </a:p>
                  </a:txBody>
                  <a:tcPr/>
                </a:tc>
                <a:extLst>
                  <a:ext uri="{0D108BD9-81ED-4DB2-BD59-A6C34878D82A}">
                    <a16:rowId xmlns:a16="http://schemas.microsoft.com/office/drawing/2014/main" val="1636748874"/>
                  </a:ext>
                </a:extLst>
              </a:tr>
              <a:tr h="0">
                <a:tc>
                  <a:txBody>
                    <a:bodyPr/>
                    <a:lstStyle/>
                    <a:p>
                      <a:r>
                        <a:rPr lang="en-US" dirty="0"/>
                        <a:t>Power light is ON</a:t>
                      </a:r>
                    </a:p>
                  </a:txBody>
                  <a:tcPr/>
                </a:tc>
                <a:tc>
                  <a:txBody>
                    <a:bodyPr/>
                    <a:lstStyle/>
                    <a:p>
                      <a:r>
                        <a:rPr lang="en-US" dirty="0"/>
                        <a:t>Normal</a:t>
                      </a:r>
                    </a:p>
                  </a:txBody>
                  <a:tcPr/>
                </a:tc>
                <a:tc>
                  <a:txBody>
                    <a:bodyPr/>
                    <a:lstStyle/>
                    <a:p>
                      <a:r>
                        <a:rPr lang="en-US" dirty="0"/>
                        <a:t>None</a:t>
                      </a:r>
                    </a:p>
                  </a:txBody>
                  <a:tcPr/>
                </a:tc>
                <a:extLst>
                  <a:ext uri="{0D108BD9-81ED-4DB2-BD59-A6C34878D82A}">
                    <a16:rowId xmlns:a16="http://schemas.microsoft.com/office/drawing/2014/main" val="2156609697"/>
                  </a:ext>
                </a:extLst>
              </a:tr>
              <a:tr h="0">
                <a:tc>
                  <a:txBody>
                    <a:bodyPr/>
                    <a:lstStyle/>
                    <a:p>
                      <a:r>
                        <a:rPr lang="en-US" dirty="0"/>
                        <a:t>Status light is ON</a:t>
                      </a:r>
                    </a:p>
                  </a:txBody>
                  <a:tcPr/>
                </a:tc>
                <a:tc>
                  <a:txBody>
                    <a:bodyPr/>
                    <a:lstStyle/>
                    <a:p>
                      <a:r>
                        <a:rPr lang="en-US" dirty="0"/>
                        <a:t>Making ice</a:t>
                      </a:r>
                    </a:p>
                  </a:txBody>
                  <a:tcPr/>
                </a:tc>
                <a:tc>
                  <a:txBody>
                    <a:bodyPr/>
                    <a:lstStyle/>
                    <a:p>
                      <a:r>
                        <a:rPr lang="en-US" dirty="0"/>
                        <a:t>Normal when bin is not full</a:t>
                      </a:r>
                    </a:p>
                  </a:txBody>
                  <a:tcPr/>
                </a:tc>
                <a:extLst>
                  <a:ext uri="{0D108BD9-81ED-4DB2-BD59-A6C34878D82A}">
                    <a16:rowId xmlns:a16="http://schemas.microsoft.com/office/drawing/2014/main" val="923690870"/>
                  </a:ext>
                </a:extLst>
              </a:tr>
              <a:tr h="0">
                <a:tc>
                  <a:txBody>
                    <a:bodyPr/>
                    <a:lstStyle/>
                    <a:p>
                      <a:r>
                        <a:rPr lang="en-US" dirty="0"/>
                        <a:t>Water light is OFF</a:t>
                      </a:r>
                    </a:p>
                  </a:txBody>
                  <a:tcPr/>
                </a:tc>
                <a:tc>
                  <a:txBody>
                    <a:bodyPr/>
                    <a:lstStyle/>
                    <a:p>
                      <a:r>
                        <a:rPr lang="en-US" dirty="0"/>
                        <a:t>Normal</a:t>
                      </a:r>
                    </a:p>
                  </a:txBody>
                  <a:tcPr/>
                </a:tc>
                <a:tc>
                  <a:txBody>
                    <a:bodyPr/>
                    <a:lstStyle/>
                    <a:p>
                      <a:r>
                        <a:rPr lang="en-US" dirty="0"/>
                        <a:t>None</a:t>
                      </a:r>
                    </a:p>
                  </a:txBody>
                  <a:tcPr/>
                </a:tc>
                <a:extLst>
                  <a:ext uri="{0D108BD9-81ED-4DB2-BD59-A6C34878D82A}">
                    <a16:rowId xmlns:a16="http://schemas.microsoft.com/office/drawing/2014/main" val="763690815"/>
                  </a:ext>
                </a:extLst>
              </a:tr>
              <a:tr h="0">
                <a:tc>
                  <a:txBody>
                    <a:bodyPr/>
                    <a:lstStyle/>
                    <a:p>
                      <a:r>
                        <a:rPr lang="en-US" dirty="0"/>
                        <a:t>Water light is blinking ON and OFF</a:t>
                      </a:r>
                    </a:p>
                  </a:txBody>
                  <a:tcPr/>
                </a:tc>
                <a:tc>
                  <a:txBody>
                    <a:bodyPr/>
                    <a:lstStyle/>
                    <a:p>
                      <a:r>
                        <a:rPr lang="en-US" dirty="0"/>
                        <a:t>No water sensed</a:t>
                      </a:r>
                    </a:p>
                  </a:txBody>
                  <a:tcPr/>
                </a:tc>
                <a:tc>
                  <a:txBody>
                    <a:bodyPr/>
                    <a:lstStyle/>
                    <a:p>
                      <a:r>
                        <a:rPr lang="en-US" dirty="0"/>
                        <a:t>Check water supply to unit, possibly restricted by clogged filter</a:t>
                      </a:r>
                    </a:p>
                  </a:txBody>
                  <a:tcPr/>
                </a:tc>
                <a:extLst>
                  <a:ext uri="{0D108BD9-81ED-4DB2-BD59-A6C34878D82A}">
                    <a16:rowId xmlns:a16="http://schemas.microsoft.com/office/drawing/2014/main" val="1167148677"/>
                  </a:ext>
                </a:extLst>
              </a:tr>
              <a:tr h="0">
                <a:tc>
                  <a:txBody>
                    <a:bodyPr/>
                    <a:lstStyle/>
                    <a:p>
                      <a:r>
                        <a:rPr lang="en-US" dirty="0"/>
                        <a:t>Status light blinking red</a:t>
                      </a:r>
                    </a:p>
                  </a:txBody>
                  <a:tcPr/>
                </a:tc>
                <a:tc>
                  <a:txBody>
                    <a:bodyPr/>
                    <a:lstStyle/>
                    <a:p>
                      <a:r>
                        <a:rPr lang="en-US" dirty="0"/>
                        <a:t>Auger motor current draw out of spec</a:t>
                      </a:r>
                    </a:p>
                  </a:txBody>
                  <a:tcPr/>
                </a:tc>
                <a:tc>
                  <a:txBody>
                    <a:bodyPr/>
                    <a:lstStyle/>
                    <a:p>
                      <a:r>
                        <a:rPr lang="en-US" dirty="0"/>
                        <a:t>Reset controller and check auger motor amps. If out of spec but operational, clean water system and recheck. Replace motor or complete gear motor if auger motor amps are still out of spec.</a:t>
                      </a:r>
                    </a:p>
                  </a:txBody>
                  <a:tcPr/>
                </a:tc>
                <a:extLst>
                  <a:ext uri="{0D108BD9-81ED-4DB2-BD59-A6C34878D82A}">
                    <a16:rowId xmlns:a16="http://schemas.microsoft.com/office/drawing/2014/main" val="2003826547"/>
                  </a:ext>
                </a:extLst>
              </a:tr>
              <a:tr h="0">
                <a:tc>
                  <a:txBody>
                    <a:bodyPr/>
                    <a:lstStyle/>
                    <a:p>
                      <a:r>
                        <a:rPr lang="en-US" dirty="0"/>
                        <a:t>De-Scale light is ON</a:t>
                      </a:r>
                    </a:p>
                  </a:txBody>
                  <a:tcPr/>
                </a:tc>
                <a:tc>
                  <a:txBody>
                    <a:bodyPr/>
                    <a:lstStyle/>
                    <a:p>
                      <a:r>
                        <a:rPr lang="en-US" dirty="0"/>
                        <a:t>Unit has not been cleaned for at least 6 months</a:t>
                      </a:r>
                    </a:p>
                  </a:txBody>
                  <a:tcPr/>
                </a:tc>
                <a:tc>
                  <a:txBody>
                    <a:bodyPr/>
                    <a:lstStyle/>
                    <a:p>
                      <a:r>
                        <a:rPr lang="en-US" dirty="0"/>
                        <a:t>Clean unit per manufacturer’s instructions</a:t>
                      </a:r>
                    </a:p>
                  </a:txBody>
                  <a:tcPr/>
                </a:tc>
                <a:extLst>
                  <a:ext uri="{0D108BD9-81ED-4DB2-BD59-A6C34878D82A}">
                    <a16:rowId xmlns:a16="http://schemas.microsoft.com/office/drawing/2014/main" val="2071744603"/>
                  </a:ext>
                </a:extLst>
              </a:tr>
            </a:tbl>
          </a:graphicData>
        </a:graphic>
      </p:graphicFrame>
    </p:spTree>
    <p:extLst>
      <p:ext uri="{BB962C8B-B14F-4D97-AF65-F5344CB8AC3E}">
        <p14:creationId xmlns:p14="http://schemas.microsoft.com/office/powerpoint/2010/main" val="1628012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Status Light: Codes</a:t>
            </a:r>
          </a:p>
        </p:txBody>
      </p:sp>
      <p:graphicFrame>
        <p:nvGraphicFramePr>
          <p:cNvPr id="6" name="Content Placeholder 3">
            <a:extLst>
              <a:ext uri="{FF2B5EF4-FFF2-40B4-BE49-F238E27FC236}">
                <a16:creationId xmlns:a16="http://schemas.microsoft.com/office/drawing/2014/main" id="{C1F9F489-3D37-4D1F-9A77-20B1B63806ED}"/>
              </a:ext>
            </a:extLst>
          </p:cNvPr>
          <p:cNvGraphicFramePr>
            <a:graphicFrameLocks noGrp="1"/>
          </p:cNvGraphicFramePr>
          <p:nvPr>
            <p:ph idx="1"/>
            <p:extLst>
              <p:ext uri="{D42A27DB-BD31-4B8C-83A1-F6EECF244321}">
                <p14:modId xmlns:p14="http://schemas.microsoft.com/office/powerpoint/2010/main" val="430543667"/>
              </p:ext>
            </p:extLst>
          </p:nvPr>
        </p:nvGraphicFramePr>
        <p:xfrm>
          <a:off x="91440" y="1066800"/>
          <a:ext cx="8961120" cy="5303520"/>
        </p:xfrm>
        <a:graphic>
          <a:graphicData uri="http://schemas.openxmlformats.org/drawingml/2006/table">
            <a:tbl>
              <a:tblPr firstRow="1" bandRow="1">
                <a:tableStyleId>{073A0DAA-6AF3-43AB-8588-CEC1D06C72B9}</a:tableStyleId>
              </a:tblPr>
              <a:tblGrid>
                <a:gridCol w="4480560">
                  <a:extLst>
                    <a:ext uri="{9D8B030D-6E8A-4147-A177-3AD203B41FA5}">
                      <a16:colId xmlns:a16="http://schemas.microsoft.com/office/drawing/2014/main" val="3331168357"/>
                    </a:ext>
                  </a:extLst>
                </a:gridCol>
                <a:gridCol w="4480560">
                  <a:extLst>
                    <a:ext uri="{9D8B030D-6E8A-4147-A177-3AD203B41FA5}">
                      <a16:colId xmlns:a16="http://schemas.microsoft.com/office/drawing/2014/main" val="1524444845"/>
                    </a:ext>
                  </a:extLst>
                </a:gridCol>
              </a:tblGrid>
              <a:tr h="346841">
                <a:tc>
                  <a:txBody>
                    <a:bodyPr/>
                    <a:lstStyle/>
                    <a:p>
                      <a:r>
                        <a:rPr lang="en-US" dirty="0"/>
                        <a:t>Light Code</a:t>
                      </a:r>
                    </a:p>
                  </a:txBody>
                  <a:tcPr/>
                </a:tc>
                <a:tc>
                  <a:txBody>
                    <a:bodyPr/>
                    <a:lstStyle/>
                    <a:p>
                      <a:r>
                        <a:rPr lang="en-US" dirty="0"/>
                        <a:t>Meaning</a:t>
                      </a:r>
                    </a:p>
                  </a:txBody>
                  <a:tcPr/>
                </a:tc>
                <a:extLst>
                  <a:ext uri="{0D108BD9-81ED-4DB2-BD59-A6C34878D82A}">
                    <a16:rowId xmlns:a16="http://schemas.microsoft.com/office/drawing/2014/main" val="2505485306"/>
                  </a:ext>
                </a:extLst>
              </a:tr>
              <a:tr h="346841">
                <a:tc>
                  <a:txBody>
                    <a:bodyPr/>
                    <a:lstStyle/>
                    <a:p>
                      <a:r>
                        <a:rPr lang="en-US" dirty="0"/>
                        <a:t>Off</a:t>
                      </a:r>
                    </a:p>
                  </a:txBody>
                  <a:tcPr/>
                </a:tc>
                <a:tc>
                  <a:txBody>
                    <a:bodyPr/>
                    <a:lstStyle/>
                    <a:p>
                      <a:r>
                        <a:rPr lang="en-US" dirty="0"/>
                        <a:t>Not in ice making mode</a:t>
                      </a:r>
                    </a:p>
                  </a:txBody>
                  <a:tcPr/>
                </a:tc>
                <a:extLst>
                  <a:ext uri="{0D108BD9-81ED-4DB2-BD59-A6C34878D82A}">
                    <a16:rowId xmlns:a16="http://schemas.microsoft.com/office/drawing/2014/main" val="1684849414"/>
                  </a:ext>
                </a:extLst>
              </a:tr>
              <a:tr h="346841">
                <a:tc>
                  <a:txBody>
                    <a:bodyPr/>
                    <a:lstStyle/>
                    <a:p>
                      <a:r>
                        <a:rPr lang="en-US" dirty="0"/>
                        <a:t>On Steady</a:t>
                      </a:r>
                    </a:p>
                  </a:txBody>
                  <a:tcPr/>
                </a:tc>
                <a:tc>
                  <a:txBody>
                    <a:bodyPr/>
                    <a:lstStyle/>
                    <a:p>
                      <a:r>
                        <a:rPr lang="en-US" dirty="0"/>
                        <a:t>Making  ice</a:t>
                      </a:r>
                    </a:p>
                  </a:txBody>
                  <a:tcPr/>
                </a:tc>
                <a:extLst>
                  <a:ext uri="{0D108BD9-81ED-4DB2-BD59-A6C34878D82A}">
                    <a16:rowId xmlns:a16="http://schemas.microsoft.com/office/drawing/2014/main" val="840129393"/>
                  </a:ext>
                </a:extLst>
              </a:tr>
              <a:tr h="346841">
                <a:tc>
                  <a:txBody>
                    <a:bodyPr/>
                    <a:lstStyle/>
                    <a:p>
                      <a:r>
                        <a:rPr lang="en-US" dirty="0"/>
                        <a:t>Blinking green</a:t>
                      </a:r>
                    </a:p>
                  </a:txBody>
                  <a:tcPr/>
                </a:tc>
                <a:tc>
                  <a:txBody>
                    <a:bodyPr/>
                    <a:lstStyle/>
                    <a:p>
                      <a:r>
                        <a:rPr lang="en-US" dirty="0"/>
                        <a:t>Shutting down or bin full</a:t>
                      </a:r>
                    </a:p>
                  </a:txBody>
                  <a:tcPr/>
                </a:tc>
                <a:extLst>
                  <a:ext uri="{0D108BD9-81ED-4DB2-BD59-A6C34878D82A}">
                    <a16:rowId xmlns:a16="http://schemas.microsoft.com/office/drawing/2014/main" val="2858376294"/>
                  </a:ext>
                </a:extLst>
              </a:tr>
              <a:tr h="606972">
                <a:tc>
                  <a:txBody>
                    <a:bodyPr/>
                    <a:lstStyle/>
                    <a:p>
                      <a:r>
                        <a:rPr lang="en-US" dirty="0"/>
                        <a:t>Blinking red, one long, one short, every 5 seconds</a:t>
                      </a:r>
                    </a:p>
                  </a:txBody>
                  <a:tcPr/>
                </a:tc>
                <a:tc>
                  <a:txBody>
                    <a:bodyPr/>
                    <a:lstStyle/>
                    <a:p>
                      <a:r>
                        <a:rPr lang="en-US" dirty="0"/>
                        <a:t>Auger motor overcurrent, first notice</a:t>
                      </a:r>
                    </a:p>
                  </a:txBody>
                  <a:tcPr/>
                </a:tc>
                <a:extLst>
                  <a:ext uri="{0D108BD9-81ED-4DB2-BD59-A6C34878D82A}">
                    <a16:rowId xmlns:a16="http://schemas.microsoft.com/office/drawing/2014/main" val="580804014"/>
                  </a:ext>
                </a:extLst>
              </a:tr>
              <a:tr h="60697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Blinking red, one long, two short, every 5 seconds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Auger motor overcurrent, second notice</a:t>
                      </a:r>
                    </a:p>
                  </a:txBody>
                  <a:tcPr/>
                </a:tc>
                <a:extLst>
                  <a:ext uri="{0D108BD9-81ED-4DB2-BD59-A6C34878D82A}">
                    <a16:rowId xmlns:a16="http://schemas.microsoft.com/office/drawing/2014/main" val="3638423654"/>
                  </a:ext>
                </a:extLst>
              </a:tr>
              <a:tr h="60697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Blinking red, one long, three short, every 5 seconds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Auger motor overcurrent, third notice</a:t>
                      </a:r>
                    </a:p>
                  </a:txBody>
                  <a:tcPr/>
                </a:tc>
                <a:extLst>
                  <a:ext uri="{0D108BD9-81ED-4DB2-BD59-A6C34878D82A}">
                    <a16:rowId xmlns:a16="http://schemas.microsoft.com/office/drawing/2014/main" val="1008171391"/>
                  </a:ext>
                </a:extLst>
              </a:tr>
              <a:tr h="60697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Blinking red, two long, one short, every 5 seconds</a:t>
                      </a:r>
                    </a:p>
                  </a:txBody>
                  <a:tcPr/>
                </a:tc>
                <a:tc>
                  <a:txBody>
                    <a:bodyPr/>
                    <a:lstStyle/>
                    <a:p>
                      <a:r>
                        <a:rPr lang="en-US" dirty="0"/>
                        <a:t>Auger motor under current, first notice</a:t>
                      </a:r>
                    </a:p>
                  </a:txBody>
                  <a:tcPr/>
                </a:tc>
                <a:extLst>
                  <a:ext uri="{0D108BD9-81ED-4DB2-BD59-A6C34878D82A}">
                    <a16:rowId xmlns:a16="http://schemas.microsoft.com/office/drawing/2014/main" val="3069553442"/>
                  </a:ext>
                </a:extLst>
              </a:tr>
              <a:tr h="60697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Blinking red, two long, two short, every 5 seconds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Auger motor under current, second notice</a:t>
                      </a:r>
                    </a:p>
                  </a:txBody>
                  <a:tcPr/>
                </a:tc>
                <a:extLst>
                  <a:ext uri="{0D108BD9-81ED-4DB2-BD59-A6C34878D82A}">
                    <a16:rowId xmlns:a16="http://schemas.microsoft.com/office/drawing/2014/main" val="1702406934"/>
                  </a:ext>
                </a:extLst>
              </a:tr>
              <a:tr h="60697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Blinking red, two long, three short, every 5 seconds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Auger motor under current, third notice</a:t>
                      </a:r>
                    </a:p>
                  </a:txBody>
                  <a:tcPr/>
                </a:tc>
                <a:extLst>
                  <a:ext uri="{0D108BD9-81ED-4DB2-BD59-A6C34878D82A}">
                    <a16:rowId xmlns:a16="http://schemas.microsoft.com/office/drawing/2014/main" val="620530999"/>
                  </a:ext>
                </a:extLst>
              </a:tr>
            </a:tbl>
          </a:graphicData>
        </a:graphic>
      </p:graphicFrame>
    </p:spTree>
    <p:extLst>
      <p:ext uri="{BB962C8B-B14F-4D97-AF65-F5344CB8AC3E}">
        <p14:creationId xmlns:p14="http://schemas.microsoft.com/office/powerpoint/2010/main" val="2261016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Training Agenda</a:t>
            </a:r>
          </a:p>
        </p:txBody>
      </p:sp>
      <p:sp>
        <p:nvSpPr>
          <p:cNvPr id="5" name="Content Placeholder 4"/>
          <p:cNvSpPr>
            <a:spLocks noGrp="1"/>
          </p:cNvSpPr>
          <p:nvPr>
            <p:ph idx="1"/>
          </p:nvPr>
        </p:nvSpPr>
        <p:spPr/>
        <p:txBody>
          <a:bodyPr>
            <a:normAutofit/>
          </a:bodyPr>
          <a:lstStyle/>
          <a:p>
            <a:r>
              <a:rPr lang="en-US" sz="2800" dirty="0">
                <a:solidFill>
                  <a:schemeClr val="tx2">
                    <a:lumMod val="50000"/>
                  </a:schemeClr>
                </a:solidFill>
              </a:rPr>
              <a:t>Introduction</a:t>
            </a:r>
          </a:p>
          <a:p>
            <a:r>
              <a:rPr lang="en-US" sz="2800" dirty="0">
                <a:solidFill>
                  <a:schemeClr val="tx2">
                    <a:lumMod val="50000"/>
                  </a:schemeClr>
                </a:solidFill>
              </a:rPr>
              <a:t>Installation</a:t>
            </a:r>
          </a:p>
          <a:p>
            <a:r>
              <a:rPr lang="en-US" sz="2800" dirty="0">
                <a:solidFill>
                  <a:schemeClr val="tx2">
                    <a:lumMod val="50000"/>
                  </a:schemeClr>
                </a:solidFill>
              </a:rPr>
              <a:t>Operation</a:t>
            </a:r>
          </a:p>
          <a:p>
            <a:r>
              <a:rPr lang="en-US" sz="2800" dirty="0">
                <a:solidFill>
                  <a:schemeClr val="tx2">
                    <a:lumMod val="50000"/>
                  </a:schemeClr>
                </a:solidFill>
              </a:rPr>
              <a:t>Maintenance</a:t>
            </a:r>
          </a:p>
          <a:p>
            <a:r>
              <a:rPr lang="en-US" sz="2800" dirty="0">
                <a:solidFill>
                  <a:schemeClr val="tx2">
                    <a:lumMod val="50000"/>
                  </a:schemeClr>
                </a:solidFill>
              </a:rPr>
              <a:t>Diagnostics</a:t>
            </a:r>
          </a:p>
          <a:p>
            <a:r>
              <a:rPr lang="en-US" sz="2800" dirty="0">
                <a:solidFill>
                  <a:schemeClr val="tx2">
                    <a:lumMod val="50000"/>
                  </a:schemeClr>
                </a:solidFill>
              </a:rPr>
              <a:t>Taking the unit apart</a:t>
            </a:r>
          </a:p>
        </p:txBody>
      </p:sp>
    </p:spTree>
    <p:extLst>
      <p:ext uri="{BB962C8B-B14F-4D97-AF65-F5344CB8AC3E}">
        <p14:creationId xmlns:p14="http://schemas.microsoft.com/office/powerpoint/2010/main" val="16001743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a:xfrm>
            <a:off x="457200" y="1143001"/>
            <a:ext cx="5105400" cy="4343400"/>
          </a:xfrm>
        </p:spPr>
        <p:txBody>
          <a:bodyPr>
            <a:normAutofit/>
          </a:bodyPr>
          <a:lstStyle/>
          <a:p>
            <a:r>
              <a:rPr lang="en-US" sz="2800" dirty="0"/>
              <a:t>No ice, unit condition:</a:t>
            </a:r>
          </a:p>
          <a:p>
            <a:pPr lvl="1"/>
            <a:r>
              <a:rPr lang="en-US" sz="2400" dirty="0"/>
              <a:t>Power light is off</a:t>
            </a:r>
          </a:p>
          <a:p>
            <a:pPr lvl="1"/>
            <a:r>
              <a:rPr lang="en-US" sz="2400" dirty="0"/>
              <a:t>Check for power to unit</a:t>
            </a:r>
          </a:p>
          <a:p>
            <a:pPr lvl="1"/>
            <a:r>
              <a:rPr lang="en-US" sz="2400" dirty="0"/>
              <a:t>Check for open fuse</a:t>
            </a:r>
          </a:p>
          <a:p>
            <a:pPr lvl="2"/>
            <a:r>
              <a:rPr lang="en-US" sz="2000" dirty="0"/>
              <a:t>2 amp, 250 volt</a:t>
            </a:r>
          </a:p>
          <a:p>
            <a:pPr lvl="1"/>
            <a:r>
              <a:rPr lang="en-US" sz="2400" dirty="0"/>
              <a:t>Check for open transformer</a:t>
            </a:r>
          </a:p>
          <a:p>
            <a:endParaRPr lang="en-US" sz="2400" dirty="0"/>
          </a:p>
        </p:txBody>
      </p:sp>
      <p:pic>
        <p:nvPicPr>
          <p:cNvPr id="6" name="Picture 5">
            <a:extLst>
              <a:ext uri="{FF2B5EF4-FFF2-40B4-BE49-F238E27FC236}">
                <a16:creationId xmlns:a16="http://schemas.microsoft.com/office/drawing/2014/main" id="{E82B945D-95F1-43F8-8E04-5E646EE886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600" y="1122947"/>
            <a:ext cx="3317159" cy="4343400"/>
          </a:xfrm>
          <a:prstGeom prst="rect">
            <a:avLst/>
          </a:prstGeom>
        </p:spPr>
      </p:pic>
    </p:spTree>
    <p:extLst>
      <p:ext uri="{BB962C8B-B14F-4D97-AF65-F5344CB8AC3E}">
        <p14:creationId xmlns:p14="http://schemas.microsoft.com/office/powerpoint/2010/main" val="3149058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lnSpcReduction="10000"/>
          </a:bodyPr>
          <a:lstStyle/>
          <a:p>
            <a:r>
              <a:rPr lang="en-US" altLang="en-US" sz="2800" dirty="0"/>
              <a:t>No ice, unit condition: </a:t>
            </a:r>
          </a:p>
          <a:p>
            <a:pPr lvl="1"/>
            <a:r>
              <a:rPr lang="en-US" altLang="en-US" sz="2400" dirty="0"/>
              <a:t>Power light on</a:t>
            </a:r>
          </a:p>
          <a:p>
            <a:pPr lvl="1"/>
            <a:r>
              <a:rPr lang="en-US" altLang="en-US" sz="2400" dirty="0"/>
              <a:t>Water light off</a:t>
            </a:r>
          </a:p>
          <a:p>
            <a:pPr lvl="1"/>
            <a:r>
              <a:rPr lang="en-US" altLang="en-US" sz="2400" dirty="0"/>
              <a:t>Status light blinking green</a:t>
            </a:r>
          </a:p>
          <a:p>
            <a:pPr lvl="1"/>
            <a:r>
              <a:rPr lang="en-US" altLang="en-US" sz="2400" dirty="0"/>
              <a:t>Compressor and Auger motor are OFF</a:t>
            </a:r>
          </a:p>
          <a:p>
            <a:r>
              <a:rPr lang="en-US" altLang="en-US" sz="2800" dirty="0"/>
              <a:t>Cause: Controller has sensed bin full, but the bin is not full</a:t>
            </a:r>
          </a:p>
          <a:p>
            <a:pPr lvl="1"/>
            <a:r>
              <a:rPr lang="en-US" altLang="en-US" sz="2400" dirty="0"/>
              <a:t>Infrared sensors may have scale on the lens</a:t>
            </a:r>
          </a:p>
          <a:p>
            <a:pPr lvl="1"/>
            <a:r>
              <a:rPr lang="en-US" altLang="en-US" sz="2400" dirty="0"/>
              <a:t>Infrared sensors may have failed. Clean first, if no improvement, replace sensor set</a:t>
            </a:r>
          </a:p>
          <a:p>
            <a:endParaRPr lang="en-US" sz="2400" dirty="0"/>
          </a:p>
        </p:txBody>
      </p:sp>
    </p:spTree>
    <p:extLst>
      <p:ext uri="{BB962C8B-B14F-4D97-AF65-F5344CB8AC3E}">
        <p14:creationId xmlns:p14="http://schemas.microsoft.com/office/powerpoint/2010/main" val="34635664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a:xfrm>
            <a:off x="457200" y="1143000"/>
            <a:ext cx="4953000" cy="4724399"/>
          </a:xfrm>
        </p:spPr>
        <p:txBody>
          <a:bodyPr>
            <a:normAutofit fontScale="92500"/>
          </a:bodyPr>
          <a:lstStyle/>
          <a:p>
            <a:r>
              <a:rPr lang="en-US" sz="2800" dirty="0"/>
              <a:t>No ice, unit condition:</a:t>
            </a:r>
          </a:p>
          <a:p>
            <a:pPr lvl="1"/>
            <a:r>
              <a:rPr lang="en-US" sz="2400" dirty="0"/>
              <a:t>Power light on</a:t>
            </a:r>
          </a:p>
          <a:p>
            <a:pPr lvl="1"/>
            <a:r>
              <a:rPr lang="en-US" sz="2400" dirty="0"/>
              <a:t>Water light blinking red</a:t>
            </a:r>
          </a:p>
          <a:p>
            <a:pPr lvl="1"/>
            <a:r>
              <a:rPr lang="en-US" sz="2400" dirty="0"/>
              <a:t>Auger motor and compressor are OFF</a:t>
            </a:r>
          </a:p>
          <a:p>
            <a:r>
              <a:rPr lang="en-US" sz="2800" dirty="0"/>
              <a:t>Cause: Controller has sensed no water in the reservoir</a:t>
            </a:r>
          </a:p>
          <a:p>
            <a:pPr lvl="1"/>
            <a:r>
              <a:rPr lang="en-US" sz="2400" dirty="0"/>
              <a:t>Check for water supply turned off</a:t>
            </a:r>
          </a:p>
          <a:p>
            <a:pPr lvl="1"/>
            <a:r>
              <a:rPr lang="en-US" sz="2400" dirty="0"/>
              <a:t>Check for water supply restricted by plugged filter</a:t>
            </a:r>
          </a:p>
          <a:p>
            <a:pPr lvl="1"/>
            <a:r>
              <a:rPr lang="en-US" sz="2400" dirty="0"/>
              <a:t>Check for water in reservoir</a:t>
            </a:r>
          </a:p>
          <a:p>
            <a:endParaRPr lang="en-US" sz="2400" dirty="0"/>
          </a:p>
        </p:txBody>
      </p:sp>
      <p:pic>
        <p:nvPicPr>
          <p:cNvPr id="6" name="Picture 5">
            <a:extLst>
              <a:ext uri="{FF2B5EF4-FFF2-40B4-BE49-F238E27FC236}">
                <a16:creationId xmlns:a16="http://schemas.microsoft.com/office/drawing/2014/main" id="{A1B23B25-0EA6-44CC-8D89-EB18E24DA43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950" r="22880" b="20839"/>
          <a:stretch/>
        </p:blipFill>
        <p:spPr>
          <a:xfrm>
            <a:off x="5410200" y="1371599"/>
            <a:ext cx="3587317" cy="3805585"/>
          </a:xfrm>
          <a:prstGeom prst="rect">
            <a:avLst/>
          </a:prstGeom>
        </p:spPr>
      </p:pic>
    </p:spTree>
    <p:extLst>
      <p:ext uri="{BB962C8B-B14F-4D97-AF65-F5344CB8AC3E}">
        <p14:creationId xmlns:p14="http://schemas.microsoft.com/office/powerpoint/2010/main" val="39182994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a:xfrm>
            <a:off x="457200" y="1143001"/>
            <a:ext cx="6248400" cy="4795820"/>
          </a:xfrm>
        </p:spPr>
        <p:txBody>
          <a:bodyPr>
            <a:normAutofit fontScale="85000" lnSpcReduction="20000"/>
          </a:bodyPr>
          <a:lstStyle/>
          <a:p>
            <a:r>
              <a:rPr lang="en-US" dirty="0"/>
              <a:t>No ice, unit condition:</a:t>
            </a:r>
          </a:p>
          <a:p>
            <a:pPr lvl="1"/>
            <a:r>
              <a:rPr lang="en-US" dirty="0"/>
              <a:t>Unit off</a:t>
            </a:r>
          </a:p>
          <a:p>
            <a:pPr lvl="1"/>
            <a:r>
              <a:rPr lang="en-US" dirty="0"/>
              <a:t>Status light is blinking red</a:t>
            </a:r>
          </a:p>
          <a:p>
            <a:r>
              <a:rPr lang="en-US" dirty="0"/>
              <a:t>Cause: Auger motor either over or under amp draw spec</a:t>
            </a:r>
          </a:p>
          <a:p>
            <a:r>
              <a:rPr lang="en-US" dirty="0"/>
              <a:t>Normal amps are about .4 (four tenths)</a:t>
            </a:r>
          </a:p>
          <a:p>
            <a:pPr lvl="1"/>
            <a:r>
              <a:rPr lang="en-US" dirty="0"/>
              <a:t>One blink, and then one, two or three is an over amp failure</a:t>
            </a:r>
          </a:p>
          <a:p>
            <a:pPr lvl="1"/>
            <a:r>
              <a:rPr lang="en-US" dirty="0"/>
              <a:t>Two blinks, and then one, two or three is a very low or no amp failure</a:t>
            </a:r>
          </a:p>
          <a:p>
            <a:r>
              <a:rPr lang="en-US" dirty="0"/>
              <a:t>Three blink code means the unit is locked out and must be manually reset</a:t>
            </a:r>
          </a:p>
          <a:p>
            <a:pPr lvl="1"/>
            <a:r>
              <a:rPr lang="en-US" dirty="0"/>
              <a:t>Cycle power off and on to reset</a:t>
            </a:r>
          </a:p>
          <a:p>
            <a:pPr lvl="1"/>
            <a:endParaRPr lang="en-US" dirty="0"/>
          </a:p>
          <a:p>
            <a:endParaRPr lang="en-US" sz="2800" dirty="0"/>
          </a:p>
        </p:txBody>
      </p:sp>
      <p:pic>
        <p:nvPicPr>
          <p:cNvPr id="6" name="Picture 5">
            <a:extLst>
              <a:ext uri="{FF2B5EF4-FFF2-40B4-BE49-F238E27FC236}">
                <a16:creationId xmlns:a16="http://schemas.microsoft.com/office/drawing/2014/main" id="{2A8565C4-1FC8-4944-8489-1962D3B62C5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827" t="8280" r="46448" b="2269"/>
          <a:stretch/>
        </p:blipFill>
        <p:spPr>
          <a:xfrm>
            <a:off x="6705600" y="1260628"/>
            <a:ext cx="2121763" cy="4795821"/>
          </a:xfrm>
          <a:prstGeom prst="rect">
            <a:avLst/>
          </a:prstGeom>
        </p:spPr>
      </p:pic>
    </p:spTree>
    <p:extLst>
      <p:ext uri="{BB962C8B-B14F-4D97-AF65-F5344CB8AC3E}">
        <p14:creationId xmlns:p14="http://schemas.microsoft.com/office/powerpoint/2010/main" val="1223731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fontScale="85000" lnSpcReduction="20000"/>
          </a:bodyPr>
          <a:lstStyle/>
          <a:p>
            <a:r>
              <a:rPr lang="en-US" sz="2800" dirty="0"/>
              <a:t>No ice, unit condition:</a:t>
            </a:r>
          </a:p>
          <a:p>
            <a:pPr lvl="1"/>
            <a:r>
              <a:rPr lang="en-US" dirty="0"/>
              <a:t>Power and status lights are green and not blinking</a:t>
            </a:r>
          </a:p>
          <a:p>
            <a:pPr lvl="1"/>
            <a:r>
              <a:rPr lang="en-US" dirty="0"/>
              <a:t>Auger motor is operating</a:t>
            </a:r>
          </a:p>
          <a:p>
            <a:pPr lvl="1"/>
            <a:r>
              <a:rPr lang="en-US" dirty="0"/>
              <a:t>Compressor is off</a:t>
            </a:r>
          </a:p>
          <a:p>
            <a:r>
              <a:rPr lang="en-US" sz="2800" dirty="0"/>
              <a:t>Check for</a:t>
            </a:r>
          </a:p>
          <a:p>
            <a:pPr lvl="1"/>
            <a:r>
              <a:rPr lang="en-US" dirty="0"/>
              <a:t>Power to compressor, if none, controller relay may not be working</a:t>
            </a:r>
          </a:p>
          <a:p>
            <a:pPr lvl="1"/>
            <a:r>
              <a:rPr lang="en-US" dirty="0"/>
              <a:t>Overheated compressor, due to dirty condenser or fan not working, or low refrigerant charge</a:t>
            </a:r>
          </a:p>
          <a:p>
            <a:pPr lvl="1"/>
            <a:r>
              <a:rPr lang="en-US" dirty="0"/>
              <a:t>Open windings on compressor</a:t>
            </a:r>
          </a:p>
          <a:p>
            <a:pPr lvl="1"/>
            <a:r>
              <a:rPr lang="en-US" dirty="0"/>
              <a:t>Start relay failure</a:t>
            </a:r>
          </a:p>
          <a:p>
            <a:pPr lvl="1"/>
            <a:r>
              <a:rPr lang="en-US" dirty="0"/>
              <a:t>Start capacitor failure</a:t>
            </a:r>
          </a:p>
          <a:p>
            <a:pPr lvl="1"/>
            <a:endParaRPr lang="en-US" dirty="0"/>
          </a:p>
          <a:p>
            <a:endParaRPr lang="en-US" sz="2800" dirty="0"/>
          </a:p>
        </p:txBody>
      </p:sp>
    </p:spTree>
    <p:extLst>
      <p:ext uri="{BB962C8B-B14F-4D97-AF65-F5344CB8AC3E}">
        <p14:creationId xmlns:p14="http://schemas.microsoft.com/office/powerpoint/2010/main" val="22251249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3B95900-7F73-4D65-8763-FDDBF8D187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564" r="14131"/>
          <a:stretch/>
        </p:blipFill>
        <p:spPr>
          <a:xfrm>
            <a:off x="4690434" y="998678"/>
            <a:ext cx="2091366" cy="3649522"/>
          </a:xfrm>
          <a:prstGeom prst="rect">
            <a:avLst/>
          </a:prstGeom>
        </p:spPr>
      </p:pic>
      <p:pic>
        <p:nvPicPr>
          <p:cNvPr id="7" name="Picture 6">
            <a:extLst>
              <a:ext uri="{FF2B5EF4-FFF2-40B4-BE49-F238E27FC236}">
                <a16:creationId xmlns:a16="http://schemas.microsoft.com/office/drawing/2014/main" id="{5B382378-7651-4EBC-B61C-5A6198C098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6600" y="3657600"/>
            <a:ext cx="1828800" cy="2386917"/>
          </a:xfrm>
          <a:prstGeom prst="rect">
            <a:avLst/>
          </a:prstGeom>
        </p:spPr>
      </p:pic>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4038600" cy="4343400"/>
          </a:xfrm>
        </p:spPr>
        <p:txBody>
          <a:bodyPr>
            <a:normAutofit/>
          </a:bodyPr>
          <a:lstStyle/>
          <a:p>
            <a:r>
              <a:rPr lang="en-US" dirty="0"/>
              <a:t>Panels to remove</a:t>
            </a:r>
          </a:p>
          <a:p>
            <a:pPr lvl="1"/>
            <a:r>
              <a:rPr lang="en-US" dirty="0"/>
              <a:t>Front</a:t>
            </a:r>
          </a:p>
          <a:p>
            <a:pPr lvl="1"/>
            <a:r>
              <a:rPr lang="en-US" dirty="0"/>
              <a:t>Top</a:t>
            </a:r>
          </a:p>
          <a:p>
            <a:pPr lvl="1"/>
            <a:r>
              <a:rPr lang="en-US" dirty="0"/>
              <a:t>Back</a:t>
            </a:r>
          </a:p>
          <a:p>
            <a:r>
              <a:rPr lang="en-US" sz="2800" dirty="0">
                <a:solidFill>
                  <a:schemeClr val="tx2">
                    <a:lumMod val="50000"/>
                  </a:schemeClr>
                </a:solidFill>
              </a:rPr>
              <a:t>Removing side panels does not improve access. </a:t>
            </a:r>
          </a:p>
          <a:p>
            <a:endParaRPr lang="en-US" sz="2800" dirty="0"/>
          </a:p>
        </p:txBody>
      </p:sp>
      <p:pic>
        <p:nvPicPr>
          <p:cNvPr id="6" name="Picture 5">
            <a:extLst>
              <a:ext uri="{FF2B5EF4-FFF2-40B4-BE49-F238E27FC236}">
                <a16:creationId xmlns:a16="http://schemas.microsoft.com/office/drawing/2014/main" id="{DD6AFBE9-3BB9-499C-ACC6-4F3FCF107B4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452" r="13812"/>
          <a:stretch/>
        </p:blipFill>
        <p:spPr>
          <a:xfrm>
            <a:off x="7010400" y="904783"/>
            <a:ext cx="2091367" cy="3133817"/>
          </a:xfrm>
          <a:prstGeom prst="rect">
            <a:avLst/>
          </a:prstGeom>
        </p:spPr>
      </p:pic>
    </p:spTree>
    <p:extLst>
      <p:ext uri="{BB962C8B-B14F-4D97-AF65-F5344CB8AC3E}">
        <p14:creationId xmlns:p14="http://schemas.microsoft.com/office/powerpoint/2010/main" val="27000850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5105400" cy="4343400"/>
          </a:xfrm>
        </p:spPr>
        <p:txBody>
          <a:bodyPr>
            <a:normAutofit/>
          </a:bodyPr>
          <a:lstStyle/>
          <a:p>
            <a:r>
              <a:rPr lang="en-US" dirty="0"/>
              <a:t>Condenser Fan</a:t>
            </a:r>
          </a:p>
          <a:p>
            <a:pPr lvl="1"/>
            <a:r>
              <a:rPr lang="en-US" dirty="0"/>
              <a:t>Unplug from electrical power</a:t>
            </a:r>
          </a:p>
          <a:p>
            <a:pPr lvl="1"/>
            <a:r>
              <a:rPr lang="en-US" dirty="0"/>
              <a:t>Separate fan motor lead from harness</a:t>
            </a:r>
          </a:p>
          <a:p>
            <a:pPr lvl="1"/>
            <a:r>
              <a:rPr lang="en-US" dirty="0"/>
              <a:t>Four screws hold fan brackets to shroud</a:t>
            </a:r>
          </a:p>
          <a:p>
            <a:endParaRPr lang="en-US" sz="2800" dirty="0"/>
          </a:p>
        </p:txBody>
      </p:sp>
      <p:pic>
        <p:nvPicPr>
          <p:cNvPr id="6" name="Picture 5">
            <a:extLst>
              <a:ext uri="{FF2B5EF4-FFF2-40B4-BE49-F238E27FC236}">
                <a16:creationId xmlns:a16="http://schemas.microsoft.com/office/drawing/2014/main" id="{6C1C35BF-EB05-4BDA-AFFA-D7DC407460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5430" y="1066800"/>
            <a:ext cx="3227743" cy="4343400"/>
          </a:xfrm>
          <a:prstGeom prst="rect">
            <a:avLst/>
          </a:prstGeom>
        </p:spPr>
      </p:pic>
    </p:spTree>
    <p:extLst>
      <p:ext uri="{BB962C8B-B14F-4D97-AF65-F5344CB8AC3E}">
        <p14:creationId xmlns:p14="http://schemas.microsoft.com/office/powerpoint/2010/main" val="13413553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it Apart</a:t>
            </a:r>
          </a:p>
        </p:txBody>
      </p:sp>
      <p:sp>
        <p:nvSpPr>
          <p:cNvPr id="5" name="Content Placeholder 4"/>
          <p:cNvSpPr>
            <a:spLocks noGrp="1"/>
          </p:cNvSpPr>
          <p:nvPr>
            <p:ph idx="1"/>
          </p:nvPr>
        </p:nvSpPr>
        <p:spPr>
          <a:xfrm>
            <a:off x="457200" y="1143001"/>
            <a:ext cx="4953000" cy="4343400"/>
          </a:xfrm>
        </p:spPr>
        <p:txBody>
          <a:bodyPr>
            <a:normAutofit/>
          </a:bodyPr>
          <a:lstStyle/>
          <a:p>
            <a:r>
              <a:rPr lang="en-US" dirty="0"/>
              <a:t>Fuse</a:t>
            </a:r>
          </a:p>
          <a:p>
            <a:pPr lvl="1"/>
            <a:r>
              <a:rPr lang="en-US" dirty="0"/>
              <a:t>Unplug from electrical power</a:t>
            </a:r>
          </a:p>
          <a:p>
            <a:pPr lvl="1"/>
            <a:r>
              <a:rPr lang="en-US" dirty="0"/>
              <a:t>Remove electrical box cover</a:t>
            </a:r>
          </a:p>
          <a:p>
            <a:pPr lvl="1"/>
            <a:r>
              <a:rPr lang="en-US" dirty="0"/>
              <a:t>Twist fuse holder to release and replace fuse</a:t>
            </a:r>
          </a:p>
          <a:p>
            <a:pPr lvl="2"/>
            <a:r>
              <a:rPr lang="en-US" dirty="0"/>
              <a:t>2 Amp, 250 Volt</a:t>
            </a:r>
          </a:p>
          <a:p>
            <a:pPr lvl="2"/>
            <a:endParaRPr lang="en-US" dirty="0"/>
          </a:p>
          <a:p>
            <a:endParaRPr lang="en-US" sz="2800" dirty="0"/>
          </a:p>
        </p:txBody>
      </p:sp>
      <p:pic>
        <p:nvPicPr>
          <p:cNvPr id="6" name="Picture 5">
            <a:extLst>
              <a:ext uri="{FF2B5EF4-FFF2-40B4-BE49-F238E27FC236}">
                <a16:creationId xmlns:a16="http://schemas.microsoft.com/office/drawing/2014/main" id="{EAC21645-F119-4296-935F-6C74F8B806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5006" y="1130969"/>
            <a:ext cx="3326347" cy="4355432"/>
          </a:xfrm>
          <a:prstGeom prst="rect">
            <a:avLst/>
          </a:prstGeom>
        </p:spPr>
      </p:pic>
    </p:spTree>
    <p:extLst>
      <p:ext uri="{BB962C8B-B14F-4D97-AF65-F5344CB8AC3E}">
        <p14:creationId xmlns:p14="http://schemas.microsoft.com/office/powerpoint/2010/main" val="9657829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dirty="0"/>
              <a:t>Controller</a:t>
            </a:r>
          </a:p>
          <a:p>
            <a:pPr lvl="1"/>
            <a:r>
              <a:rPr lang="en-US" dirty="0"/>
              <a:t>Unplug from electrical power</a:t>
            </a:r>
          </a:p>
          <a:p>
            <a:pPr lvl="1"/>
            <a:r>
              <a:rPr lang="en-US" dirty="0"/>
              <a:t>Remove electrical box cover</a:t>
            </a:r>
          </a:p>
          <a:p>
            <a:pPr lvl="1"/>
            <a:r>
              <a:rPr lang="en-US" dirty="0"/>
              <a:t>From the condenser side, squeeze the stand off catches together and push the controller back</a:t>
            </a:r>
          </a:p>
          <a:p>
            <a:pPr lvl="1"/>
            <a:r>
              <a:rPr lang="en-US" dirty="0"/>
              <a:t>Disconnect from electrical harness and remove controller</a:t>
            </a:r>
          </a:p>
          <a:p>
            <a:endParaRPr lang="en-US" sz="2800" dirty="0"/>
          </a:p>
        </p:txBody>
      </p:sp>
      <p:pic>
        <p:nvPicPr>
          <p:cNvPr id="6" name="Picture 5">
            <a:extLst>
              <a:ext uri="{FF2B5EF4-FFF2-40B4-BE49-F238E27FC236}">
                <a16:creationId xmlns:a16="http://schemas.microsoft.com/office/drawing/2014/main" id="{39BF2A99-7BB8-476E-9323-7DA7C84FEC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623" r="44349"/>
          <a:stretch/>
        </p:blipFill>
        <p:spPr>
          <a:xfrm>
            <a:off x="5690587" y="1477329"/>
            <a:ext cx="2840854" cy="4709038"/>
          </a:xfrm>
          <a:prstGeom prst="rect">
            <a:avLst/>
          </a:prstGeom>
        </p:spPr>
      </p:pic>
    </p:spTree>
    <p:extLst>
      <p:ext uri="{BB962C8B-B14F-4D97-AF65-F5344CB8AC3E}">
        <p14:creationId xmlns:p14="http://schemas.microsoft.com/office/powerpoint/2010/main" val="21947825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4114800" cy="4343400"/>
          </a:xfrm>
        </p:spPr>
        <p:txBody>
          <a:bodyPr>
            <a:normAutofit/>
          </a:bodyPr>
          <a:lstStyle/>
          <a:p>
            <a:r>
              <a:rPr lang="en-US" sz="2800" dirty="0"/>
              <a:t>Photo Eyes</a:t>
            </a:r>
          </a:p>
          <a:p>
            <a:pPr lvl="1"/>
            <a:r>
              <a:rPr lang="en-US" sz="2400" dirty="0"/>
              <a:t>Unscrew two thumbscrews and remove Chute Cover</a:t>
            </a:r>
          </a:p>
          <a:p>
            <a:endParaRPr lang="en-US" sz="2400" dirty="0"/>
          </a:p>
        </p:txBody>
      </p:sp>
      <p:pic>
        <p:nvPicPr>
          <p:cNvPr id="6" name="Picture 5">
            <a:extLst>
              <a:ext uri="{FF2B5EF4-FFF2-40B4-BE49-F238E27FC236}">
                <a16:creationId xmlns:a16="http://schemas.microsoft.com/office/drawing/2014/main" id="{6A77D066-8B39-48C8-B2A4-30E386B8ED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051"/>
          <a:stretch/>
        </p:blipFill>
        <p:spPr>
          <a:xfrm>
            <a:off x="5271612" y="1053965"/>
            <a:ext cx="3643788" cy="4432435"/>
          </a:xfrm>
          <a:prstGeom prst="rect">
            <a:avLst/>
          </a:prstGeom>
        </p:spPr>
      </p:pic>
    </p:spTree>
    <p:extLst>
      <p:ext uri="{BB962C8B-B14F-4D97-AF65-F5344CB8AC3E}">
        <p14:creationId xmlns:p14="http://schemas.microsoft.com/office/powerpoint/2010/main" val="783118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Introduction</a:t>
            </a:r>
          </a:p>
        </p:txBody>
      </p:sp>
      <p:sp>
        <p:nvSpPr>
          <p:cNvPr id="5" name="Content Placeholder 4"/>
          <p:cNvSpPr>
            <a:spLocks noGrp="1"/>
          </p:cNvSpPr>
          <p:nvPr>
            <p:ph idx="1"/>
          </p:nvPr>
        </p:nvSpPr>
        <p:spPr/>
        <p:txBody>
          <a:bodyPr>
            <a:normAutofit/>
          </a:bodyPr>
          <a:lstStyle/>
          <a:p>
            <a:r>
              <a:rPr lang="en-US" sz="2800" dirty="0"/>
              <a:t>Undercounter type, Flake or Nugget ice forms</a:t>
            </a:r>
          </a:p>
          <a:p>
            <a:r>
              <a:rPr lang="en-US" sz="2800" dirty="0"/>
              <a:t>Three capacities each</a:t>
            </a:r>
          </a:p>
          <a:p>
            <a:pPr lvl="1"/>
            <a:r>
              <a:rPr lang="en-US" sz="2400" dirty="0"/>
              <a:t>First two numbers</a:t>
            </a:r>
          </a:p>
          <a:p>
            <a:pPr lvl="1"/>
            <a:r>
              <a:rPr lang="en-US" sz="2400" dirty="0"/>
              <a:t>Second two numbers are cabinet widths, 15 or 20 inches</a:t>
            </a:r>
          </a:p>
          <a:p>
            <a:endParaRPr lang="en-US" sz="2400" dirty="0"/>
          </a:p>
        </p:txBody>
      </p:sp>
      <p:graphicFrame>
        <p:nvGraphicFramePr>
          <p:cNvPr id="6" name="Table 5">
            <a:extLst>
              <a:ext uri="{FF2B5EF4-FFF2-40B4-BE49-F238E27FC236}">
                <a16:creationId xmlns:a16="http://schemas.microsoft.com/office/drawing/2014/main" id="{9FB8F3BC-1D4B-461B-8921-21D0BCA19B58}"/>
              </a:ext>
            </a:extLst>
          </p:cNvPr>
          <p:cNvGraphicFramePr>
            <a:graphicFrameLocks noGrp="1"/>
          </p:cNvGraphicFramePr>
          <p:nvPr>
            <p:extLst>
              <p:ext uri="{D42A27DB-BD31-4B8C-83A1-F6EECF244321}">
                <p14:modId xmlns:p14="http://schemas.microsoft.com/office/powerpoint/2010/main" val="1180675201"/>
              </p:ext>
            </p:extLst>
          </p:nvPr>
        </p:nvGraphicFramePr>
        <p:xfrm>
          <a:off x="990600" y="3154679"/>
          <a:ext cx="5181600" cy="2560320"/>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3842118474"/>
                    </a:ext>
                  </a:extLst>
                </a:gridCol>
                <a:gridCol w="2590800">
                  <a:extLst>
                    <a:ext uri="{9D8B030D-6E8A-4147-A177-3AD203B41FA5}">
                      <a16:colId xmlns:a16="http://schemas.microsoft.com/office/drawing/2014/main" val="2609278670"/>
                    </a:ext>
                  </a:extLst>
                </a:gridCol>
              </a:tblGrid>
              <a:tr h="525780">
                <a:tc>
                  <a:txBody>
                    <a:bodyPr/>
                    <a:lstStyle/>
                    <a:p>
                      <a:r>
                        <a:rPr lang="en-US" sz="3200" dirty="0"/>
                        <a:t>Flaked Ice</a:t>
                      </a:r>
                    </a:p>
                  </a:txBody>
                  <a:tcPr/>
                </a:tc>
                <a:tc>
                  <a:txBody>
                    <a:bodyPr/>
                    <a:lstStyle/>
                    <a:p>
                      <a:r>
                        <a:rPr lang="en-US" sz="3600" dirty="0"/>
                        <a:t>Nugget Ice</a:t>
                      </a:r>
                    </a:p>
                  </a:txBody>
                  <a:tcPr/>
                </a:tc>
                <a:extLst>
                  <a:ext uri="{0D108BD9-81ED-4DB2-BD59-A6C34878D82A}">
                    <a16:rowId xmlns:a16="http://schemas.microsoft.com/office/drawing/2014/main" val="3014540509"/>
                  </a:ext>
                </a:extLst>
              </a:tr>
              <a:tr h="525780">
                <a:tc>
                  <a:txBody>
                    <a:bodyPr/>
                    <a:lstStyle/>
                    <a:p>
                      <a:r>
                        <a:rPr lang="en-US" sz="3600" dirty="0"/>
                        <a:t>UF0915</a:t>
                      </a:r>
                    </a:p>
                  </a:txBody>
                  <a:tcPr/>
                </a:tc>
                <a:tc>
                  <a:txBody>
                    <a:bodyPr/>
                    <a:lstStyle/>
                    <a:p>
                      <a:r>
                        <a:rPr lang="en-US" sz="3600" dirty="0"/>
                        <a:t>UN0815</a:t>
                      </a:r>
                    </a:p>
                  </a:txBody>
                  <a:tcPr/>
                </a:tc>
                <a:extLst>
                  <a:ext uri="{0D108BD9-81ED-4DB2-BD59-A6C34878D82A}">
                    <a16:rowId xmlns:a16="http://schemas.microsoft.com/office/drawing/2014/main" val="1703665277"/>
                  </a:ext>
                </a:extLst>
              </a:tr>
              <a:tr h="525780">
                <a:tc>
                  <a:txBody>
                    <a:bodyPr/>
                    <a:lstStyle/>
                    <a:p>
                      <a:r>
                        <a:rPr lang="en-US" sz="3600" dirty="0"/>
                        <a:t>UF1415</a:t>
                      </a:r>
                    </a:p>
                  </a:txBody>
                  <a:tcPr/>
                </a:tc>
                <a:tc>
                  <a:txBody>
                    <a:bodyPr/>
                    <a:lstStyle/>
                    <a:p>
                      <a:r>
                        <a:rPr lang="en-US" sz="3600" dirty="0"/>
                        <a:t>UN1215</a:t>
                      </a:r>
                    </a:p>
                  </a:txBody>
                  <a:tcPr/>
                </a:tc>
                <a:extLst>
                  <a:ext uri="{0D108BD9-81ED-4DB2-BD59-A6C34878D82A}">
                    <a16:rowId xmlns:a16="http://schemas.microsoft.com/office/drawing/2014/main" val="3342934000"/>
                  </a:ext>
                </a:extLst>
              </a:tr>
              <a:tr h="525780">
                <a:tc>
                  <a:txBody>
                    <a:bodyPr/>
                    <a:lstStyle/>
                    <a:p>
                      <a:r>
                        <a:rPr lang="en-US" sz="3600" dirty="0"/>
                        <a:t>UF2020</a:t>
                      </a:r>
                    </a:p>
                  </a:txBody>
                  <a:tcPr/>
                </a:tc>
                <a:tc>
                  <a:txBody>
                    <a:bodyPr/>
                    <a:lstStyle/>
                    <a:p>
                      <a:r>
                        <a:rPr lang="en-US" sz="3600" dirty="0"/>
                        <a:t>UN1520</a:t>
                      </a:r>
                    </a:p>
                  </a:txBody>
                  <a:tcPr/>
                </a:tc>
                <a:extLst>
                  <a:ext uri="{0D108BD9-81ED-4DB2-BD59-A6C34878D82A}">
                    <a16:rowId xmlns:a16="http://schemas.microsoft.com/office/drawing/2014/main" val="2748513722"/>
                  </a:ext>
                </a:extLst>
              </a:tr>
            </a:tbl>
          </a:graphicData>
        </a:graphic>
      </p:graphicFrame>
    </p:spTree>
    <p:extLst>
      <p:ext uri="{BB962C8B-B14F-4D97-AF65-F5344CB8AC3E}">
        <p14:creationId xmlns:p14="http://schemas.microsoft.com/office/powerpoint/2010/main" val="42273548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26959"/>
            <a:ext cx="5422784" cy="4343400"/>
          </a:xfrm>
        </p:spPr>
        <p:txBody>
          <a:bodyPr>
            <a:normAutofit/>
          </a:bodyPr>
          <a:lstStyle/>
          <a:p>
            <a:r>
              <a:rPr lang="en-US" sz="2800" dirty="0"/>
              <a:t>Photo Eyes</a:t>
            </a:r>
          </a:p>
          <a:p>
            <a:pPr lvl="1"/>
            <a:r>
              <a:rPr lang="en-US" sz="2400" dirty="0"/>
              <a:t>Unplug from electrical power</a:t>
            </a:r>
          </a:p>
          <a:p>
            <a:pPr lvl="1"/>
            <a:r>
              <a:rPr lang="en-US" sz="2400" dirty="0"/>
              <a:t>Pull up on white retaining clips</a:t>
            </a:r>
          </a:p>
          <a:p>
            <a:endParaRPr lang="en-US" sz="2400" dirty="0"/>
          </a:p>
        </p:txBody>
      </p:sp>
      <p:pic>
        <p:nvPicPr>
          <p:cNvPr id="6" name="Picture 5">
            <a:extLst>
              <a:ext uri="{FF2B5EF4-FFF2-40B4-BE49-F238E27FC236}">
                <a16:creationId xmlns:a16="http://schemas.microsoft.com/office/drawing/2014/main" id="{A0514ECF-F402-41EA-8245-C6714203909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670"/>
          <a:stretch/>
        </p:blipFill>
        <p:spPr>
          <a:xfrm>
            <a:off x="5879984" y="1540257"/>
            <a:ext cx="3016349" cy="3516803"/>
          </a:xfrm>
          <a:prstGeom prst="rect">
            <a:avLst/>
          </a:prstGeom>
        </p:spPr>
      </p:pic>
      <p:pic>
        <p:nvPicPr>
          <p:cNvPr id="7" name="Picture 6">
            <a:extLst>
              <a:ext uri="{FF2B5EF4-FFF2-40B4-BE49-F238E27FC236}">
                <a16:creationId xmlns:a16="http://schemas.microsoft.com/office/drawing/2014/main" id="{53C4455C-6E51-45D1-9525-5284D05B0C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57400" y="2645614"/>
            <a:ext cx="2292633" cy="3099384"/>
          </a:xfrm>
          <a:prstGeom prst="rect">
            <a:avLst/>
          </a:prstGeom>
        </p:spPr>
      </p:pic>
    </p:spTree>
    <p:extLst>
      <p:ext uri="{BB962C8B-B14F-4D97-AF65-F5344CB8AC3E}">
        <p14:creationId xmlns:p14="http://schemas.microsoft.com/office/powerpoint/2010/main" val="40775707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4876800" cy="4343400"/>
          </a:xfrm>
        </p:spPr>
        <p:txBody>
          <a:bodyPr>
            <a:normAutofit/>
          </a:bodyPr>
          <a:lstStyle/>
          <a:p>
            <a:r>
              <a:rPr lang="en-US" sz="2800" dirty="0"/>
              <a:t>Photo Eyes</a:t>
            </a:r>
          </a:p>
          <a:p>
            <a:pPr lvl="1"/>
            <a:r>
              <a:rPr lang="en-US" sz="2400" dirty="0"/>
              <a:t>Pull lens and cable from black rubber lens holder</a:t>
            </a:r>
          </a:p>
          <a:p>
            <a:pPr lvl="1"/>
            <a:r>
              <a:rPr lang="en-US" sz="2400" dirty="0"/>
              <a:t>Disconnect from electrical harness</a:t>
            </a:r>
          </a:p>
          <a:p>
            <a:endParaRPr lang="en-US" sz="2400" dirty="0"/>
          </a:p>
        </p:txBody>
      </p:sp>
      <p:pic>
        <p:nvPicPr>
          <p:cNvPr id="6" name="Picture 5">
            <a:extLst>
              <a:ext uri="{FF2B5EF4-FFF2-40B4-BE49-F238E27FC236}">
                <a16:creationId xmlns:a16="http://schemas.microsoft.com/office/drawing/2014/main" id="{4219A11F-9EAC-4D33-A53C-E14F2AC241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0050" y="1143000"/>
            <a:ext cx="3102950" cy="4160380"/>
          </a:xfrm>
          <a:prstGeom prst="rect">
            <a:avLst/>
          </a:prstGeom>
        </p:spPr>
      </p:pic>
    </p:spTree>
    <p:extLst>
      <p:ext uri="{BB962C8B-B14F-4D97-AF65-F5344CB8AC3E}">
        <p14:creationId xmlns:p14="http://schemas.microsoft.com/office/powerpoint/2010/main" val="42272386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Reservoir and Float Valve</a:t>
            </a:r>
          </a:p>
        </p:txBody>
      </p:sp>
      <p:sp>
        <p:nvSpPr>
          <p:cNvPr id="5" name="Content Placeholder 4"/>
          <p:cNvSpPr>
            <a:spLocks noGrp="1"/>
          </p:cNvSpPr>
          <p:nvPr>
            <p:ph idx="1"/>
          </p:nvPr>
        </p:nvSpPr>
        <p:spPr>
          <a:xfrm>
            <a:off x="457200" y="1143001"/>
            <a:ext cx="4149094" cy="4343400"/>
          </a:xfrm>
        </p:spPr>
        <p:txBody>
          <a:bodyPr>
            <a:normAutofit/>
          </a:bodyPr>
          <a:lstStyle/>
          <a:p>
            <a:r>
              <a:rPr lang="en-US" sz="2800" dirty="0"/>
              <a:t>Water Sensor</a:t>
            </a:r>
          </a:p>
          <a:p>
            <a:pPr lvl="1"/>
            <a:r>
              <a:rPr lang="en-US" sz="2400" dirty="0"/>
              <a:t>Remove screw holding sensor to reservoir</a:t>
            </a:r>
          </a:p>
          <a:p>
            <a:pPr lvl="1"/>
            <a:r>
              <a:rPr lang="en-US" sz="2400" dirty="0"/>
              <a:t>Lift sensor and probes out of reservoir</a:t>
            </a:r>
          </a:p>
          <a:p>
            <a:endParaRPr lang="en-US" sz="2400" dirty="0"/>
          </a:p>
        </p:txBody>
      </p:sp>
      <p:pic>
        <p:nvPicPr>
          <p:cNvPr id="6" name="Picture 5">
            <a:extLst>
              <a:ext uri="{FF2B5EF4-FFF2-40B4-BE49-F238E27FC236}">
                <a16:creationId xmlns:a16="http://schemas.microsoft.com/office/drawing/2014/main" id="{07427ED1-B53E-4820-B789-4883FB934C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6294" y="1403289"/>
            <a:ext cx="4385305" cy="3244911"/>
          </a:xfrm>
          <a:prstGeom prst="rect">
            <a:avLst/>
          </a:prstGeom>
        </p:spPr>
      </p:pic>
    </p:spTree>
    <p:extLst>
      <p:ext uri="{BB962C8B-B14F-4D97-AF65-F5344CB8AC3E}">
        <p14:creationId xmlns:p14="http://schemas.microsoft.com/office/powerpoint/2010/main" val="40696452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4724400" cy="4343400"/>
          </a:xfrm>
        </p:spPr>
        <p:txBody>
          <a:bodyPr>
            <a:normAutofit/>
          </a:bodyPr>
          <a:lstStyle/>
          <a:p>
            <a:r>
              <a:rPr lang="en-US" sz="2800" dirty="0"/>
              <a:t>Ice Sweep</a:t>
            </a:r>
          </a:p>
          <a:p>
            <a:pPr lvl="1"/>
            <a:r>
              <a:rPr lang="en-US" sz="2400" dirty="0"/>
              <a:t>Unplug from electrical power</a:t>
            </a:r>
          </a:p>
          <a:p>
            <a:pPr lvl="1"/>
            <a:r>
              <a:rPr lang="en-US" sz="2400" dirty="0"/>
              <a:t>Rotate CCW to remove</a:t>
            </a:r>
          </a:p>
          <a:p>
            <a:endParaRPr lang="en-US" sz="2400" dirty="0"/>
          </a:p>
        </p:txBody>
      </p:sp>
      <p:pic>
        <p:nvPicPr>
          <p:cNvPr id="6" name="Picture 5">
            <a:extLst>
              <a:ext uri="{FF2B5EF4-FFF2-40B4-BE49-F238E27FC236}">
                <a16:creationId xmlns:a16="http://schemas.microsoft.com/office/drawing/2014/main" id="{9C999370-8697-4CB6-A0F1-E1C3197E35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48"/>
          <a:stretch/>
        </p:blipFill>
        <p:spPr>
          <a:xfrm>
            <a:off x="5181600" y="1916097"/>
            <a:ext cx="3545156" cy="3025806"/>
          </a:xfrm>
          <a:prstGeom prst="rect">
            <a:avLst/>
          </a:prstGeom>
        </p:spPr>
      </p:pic>
    </p:spTree>
    <p:extLst>
      <p:ext uri="{BB962C8B-B14F-4D97-AF65-F5344CB8AC3E}">
        <p14:creationId xmlns:p14="http://schemas.microsoft.com/office/powerpoint/2010/main" val="30765052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5410200" cy="4343400"/>
          </a:xfrm>
        </p:spPr>
        <p:txBody>
          <a:bodyPr>
            <a:normAutofit/>
          </a:bodyPr>
          <a:lstStyle/>
          <a:p>
            <a:r>
              <a:rPr lang="en-US" sz="2800" dirty="0"/>
              <a:t>Breaker</a:t>
            </a:r>
          </a:p>
          <a:p>
            <a:pPr lvl="1"/>
            <a:r>
              <a:rPr lang="en-US" sz="2400" dirty="0"/>
              <a:t>Unplug from electrical power</a:t>
            </a:r>
          </a:p>
          <a:p>
            <a:pPr lvl="1"/>
            <a:r>
              <a:rPr lang="en-US" sz="2400" dirty="0"/>
              <a:t>Remove four hex head screws</a:t>
            </a:r>
          </a:p>
          <a:p>
            <a:pPr lvl="1"/>
            <a:r>
              <a:rPr lang="en-US" sz="2400" dirty="0"/>
              <a:t>Lift off evaporator</a:t>
            </a:r>
          </a:p>
          <a:p>
            <a:endParaRPr lang="en-US" sz="2400" dirty="0"/>
          </a:p>
        </p:txBody>
      </p:sp>
      <p:pic>
        <p:nvPicPr>
          <p:cNvPr id="6" name="Picture 5">
            <a:extLst>
              <a:ext uri="{FF2B5EF4-FFF2-40B4-BE49-F238E27FC236}">
                <a16:creationId xmlns:a16="http://schemas.microsoft.com/office/drawing/2014/main" id="{FC0EF1E3-D959-41D0-BC22-5DCBBAFAB2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4800" y="2588604"/>
            <a:ext cx="3876251" cy="2881755"/>
          </a:xfrm>
          <a:prstGeom prst="rect">
            <a:avLst/>
          </a:prstGeom>
        </p:spPr>
      </p:pic>
    </p:spTree>
    <p:extLst>
      <p:ext uri="{BB962C8B-B14F-4D97-AF65-F5344CB8AC3E}">
        <p14:creationId xmlns:p14="http://schemas.microsoft.com/office/powerpoint/2010/main" val="32223223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sz="2800" dirty="0"/>
              <a:t>Auger</a:t>
            </a:r>
          </a:p>
          <a:p>
            <a:pPr lvl="1"/>
            <a:r>
              <a:rPr lang="en-US" sz="2400" dirty="0"/>
              <a:t>Be sure electrical power is off</a:t>
            </a:r>
          </a:p>
          <a:p>
            <a:pPr lvl="1"/>
            <a:r>
              <a:rPr lang="en-US" sz="2400" dirty="0"/>
              <a:t>Shut water off and drain reservoir and evaporator</a:t>
            </a:r>
          </a:p>
          <a:p>
            <a:pPr lvl="1"/>
            <a:r>
              <a:rPr lang="en-US" sz="2400" dirty="0"/>
              <a:t>Pull auger out of evaporator</a:t>
            </a:r>
          </a:p>
          <a:p>
            <a:endParaRPr lang="en-US" sz="2400" dirty="0"/>
          </a:p>
        </p:txBody>
      </p:sp>
      <p:pic>
        <p:nvPicPr>
          <p:cNvPr id="6" name="Picture 5">
            <a:extLst>
              <a:ext uri="{FF2B5EF4-FFF2-40B4-BE49-F238E27FC236}">
                <a16:creationId xmlns:a16="http://schemas.microsoft.com/office/drawing/2014/main" id="{CA475B32-567B-46AB-9E87-7D89D323B4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2942" y="3124200"/>
            <a:ext cx="3638116" cy="2704717"/>
          </a:xfrm>
          <a:prstGeom prst="rect">
            <a:avLst/>
          </a:prstGeom>
        </p:spPr>
      </p:pic>
    </p:spTree>
    <p:extLst>
      <p:ext uri="{BB962C8B-B14F-4D97-AF65-F5344CB8AC3E}">
        <p14:creationId xmlns:p14="http://schemas.microsoft.com/office/powerpoint/2010/main" val="18902830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Evaporator</a:t>
            </a:r>
          </a:p>
        </p:txBody>
      </p:sp>
      <p:pic>
        <p:nvPicPr>
          <p:cNvPr id="6" name="Picture 5">
            <a:extLst>
              <a:ext uri="{FF2B5EF4-FFF2-40B4-BE49-F238E27FC236}">
                <a16:creationId xmlns:a16="http://schemas.microsoft.com/office/drawing/2014/main" id="{5194FEB2-809C-4826-BC63-094E28EDAC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7363" y="1048548"/>
            <a:ext cx="5574437" cy="4163066"/>
          </a:xfrm>
          <a:prstGeom prst="rect">
            <a:avLst/>
          </a:prstGeom>
        </p:spPr>
      </p:pic>
    </p:spTree>
    <p:extLst>
      <p:ext uri="{BB962C8B-B14F-4D97-AF65-F5344CB8AC3E}">
        <p14:creationId xmlns:p14="http://schemas.microsoft.com/office/powerpoint/2010/main" val="32270998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5715000" cy="4343400"/>
          </a:xfrm>
        </p:spPr>
        <p:txBody>
          <a:bodyPr>
            <a:normAutofit/>
          </a:bodyPr>
          <a:lstStyle/>
          <a:p>
            <a:r>
              <a:rPr lang="en-US" sz="2800" dirty="0"/>
              <a:t>Evaporator or Gear Reducer</a:t>
            </a:r>
          </a:p>
          <a:p>
            <a:pPr lvl="1"/>
            <a:r>
              <a:rPr lang="en-US" sz="2400" dirty="0"/>
              <a:t>Unplug from electrical power</a:t>
            </a:r>
          </a:p>
          <a:p>
            <a:pPr lvl="1"/>
            <a:r>
              <a:rPr lang="en-US" sz="2400" dirty="0"/>
              <a:t>Remove back panel</a:t>
            </a:r>
          </a:p>
          <a:p>
            <a:pPr lvl="1"/>
            <a:r>
              <a:rPr lang="en-US" sz="2400" dirty="0"/>
              <a:t>Shut water off and drain reservoir</a:t>
            </a:r>
          </a:p>
          <a:p>
            <a:pPr lvl="1"/>
            <a:r>
              <a:rPr lang="en-US" sz="2400" dirty="0"/>
              <a:t>Attach access valves and recover the refrigerant charge</a:t>
            </a:r>
          </a:p>
          <a:p>
            <a:pPr lvl="1"/>
            <a:r>
              <a:rPr lang="en-US" sz="2400" dirty="0"/>
              <a:t>Disconnect auger motor from electrical harness</a:t>
            </a:r>
          </a:p>
          <a:p>
            <a:pPr lvl="1"/>
            <a:r>
              <a:rPr lang="en-US" sz="2400" dirty="0"/>
              <a:t>Remove screws holding gear reducer base to pan</a:t>
            </a:r>
          </a:p>
          <a:p>
            <a:endParaRPr lang="en-US" sz="2400" dirty="0"/>
          </a:p>
        </p:txBody>
      </p:sp>
      <p:pic>
        <p:nvPicPr>
          <p:cNvPr id="6" name="Picture 5">
            <a:extLst>
              <a:ext uri="{FF2B5EF4-FFF2-40B4-BE49-F238E27FC236}">
                <a16:creationId xmlns:a16="http://schemas.microsoft.com/office/drawing/2014/main" id="{CE5EE317-CAE0-4FE1-BFF5-0AF2C23178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2133600"/>
            <a:ext cx="2963834" cy="2209800"/>
          </a:xfrm>
          <a:prstGeom prst="rect">
            <a:avLst/>
          </a:prstGeom>
        </p:spPr>
      </p:pic>
    </p:spTree>
    <p:extLst>
      <p:ext uri="{BB962C8B-B14F-4D97-AF65-F5344CB8AC3E}">
        <p14:creationId xmlns:p14="http://schemas.microsoft.com/office/powerpoint/2010/main" val="4990256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sz="2800" dirty="0"/>
              <a:t>Pull back suction line and evaporator inlet line insulation</a:t>
            </a:r>
          </a:p>
          <a:p>
            <a:r>
              <a:rPr lang="en-US" sz="2800" dirty="0"/>
              <a:t>Cut or </a:t>
            </a:r>
            <a:r>
              <a:rPr lang="en-US" sz="2800" dirty="0" err="1"/>
              <a:t>unbraze</a:t>
            </a:r>
            <a:r>
              <a:rPr lang="en-US" sz="2800" dirty="0"/>
              <a:t> at locations marked</a:t>
            </a:r>
          </a:p>
          <a:p>
            <a:r>
              <a:rPr lang="en-US" sz="2800" dirty="0"/>
              <a:t>Lift assembly out of unit</a:t>
            </a:r>
          </a:p>
          <a:p>
            <a:endParaRPr lang="en-US" sz="2800" dirty="0"/>
          </a:p>
        </p:txBody>
      </p:sp>
      <p:pic>
        <p:nvPicPr>
          <p:cNvPr id="6" name="Picture 5">
            <a:extLst>
              <a:ext uri="{FF2B5EF4-FFF2-40B4-BE49-F238E27FC236}">
                <a16:creationId xmlns:a16="http://schemas.microsoft.com/office/drawing/2014/main" id="{9508932C-F950-48FF-AB38-2002EF30EF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860"/>
          <a:stretch/>
        </p:blipFill>
        <p:spPr>
          <a:xfrm>
            <a:off x="2997693" y="3314701"/>
            <a:ext cx="3148613" cy="2686297"/>
          </a:xfrm>
          <a:prstGeom prst="rect">
            <a:avLst/>
          </a:prstGeom>
        </p:spPr>
      </p:pic>
      <p:cxnSp>
        <p:nvCxnSpPr>
          <p:cNvPr id="7" name="Straight Connector 6">
            <a:extLst>
              <a:ext uri="{FF2B5EF4-FFF2-40B4-BE49-F238E27FC236}">
                <a16:creationId xmlns:a16="http://schemas.microsoft.com/office/drawing/2014/main" id="{B77EA68D-AD07-4044-9EBF-CE9D84D60A64}"/>
              </a:ext>
            </a:extLst>
          </p:cNvPr>
          <p:cNvCxnSpPr/>
          <p:nvPr/>
        </p:nvCxnSpPr>
        <p:spPr bwMode="auto">
          <a:xfrm>
            <a:off x="3505200" y="4419600"/>
            <a:ext cx="457200" cy="381000"/>
          </a:xfrm>
          <a:prstGeom prst="line">
            <a:avLst/>
          </a:prstGeom>
          <a:solidFill>
            <a:schemeClr val="accent1"/>
          </a:solidFill>
          <a:ln w="762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8E772074-E58E-410F-845D-4B873CD3D554}"/>
              </a:ext>
            </a:extLst>
          </p:cNvPr>
          <p:cNvCxnSpPr/>
          <p:nvPr/>
        </p:nvCxnSpPr>
        <p:spPr bwMode="auto">
          <a:xfrm flipV="1">
            <a:off x="4648200" y="4867183"/>
            <a:ext cx="609600" cy="85817"/>
          </a:xfrm>
          <a:prstGeom prst="line">
            <a:avLst/>
          </a:prstGeom>
          <a:solidFill>
            <a:schemeClr val="accent1"/>
          </a:solidFill>
          <a:ln w="762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367274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sz="2800" dirty="0"/>
              <a:t>Remove four socket head screws on the side of the evaporator bottom</a:t>
            </a:r>
          </a:p>
          <a:p>
            <a:endParaRPr lang="en-US" sz="2800" dirty="0"/>
          </a:p>
        </p:txBody>
      </p:sp>
      <p:pic>
        <p:nvPicPr>
          <p:cNvPr id="7" name="Picture 6">
            <a:extLst>
              <a:ext uri="{FF2B5EF4-FFF2-40B4-BE49-F238E27FC236}">
                <a16:creationId xmlns:a16="http://schemas.microsoft.com/office/drawing/2014/main" id="{FAA05021-8F9D-4AF2-B4CE-DA9A6022F138}"/>
              </a:ext>
            </a:extLst>
          </p:cNvPr>
          <p:cNvPicPr>
            <a:picLocks noChangeAspect="1"/>
          </p:cNvPicPr>
          <p:nvPr/>
        </p:nvPicPr>
        <p:blipFill rotWithShape="1">
          <a:blip r:embed="rId3"/>
          <a:srcRect l="9124" t="5799" r="2168" b="1711"/>
          <a:stretch/>
        </p:blipFill>
        <p:spPr>
          <a:xfrm>
            <a:off x="2459854" y="2165156"/>
            <a:ext cx="4224291" cy="3595884"/>
          </a:xfrm>
          <a:prstGeom prst="rect">
            <a:avLst/>
          </a:prstGeom>
        </p:spPr>
      </p:pic>
    </p:spTree>
    <p:extLst>
      <p:ext uri="{BB962C8B-B14F-4D97-AF65-F5344CB8AC3E}">
        <p14:creationId xmlns:p14="http://schemas.microsoft.com/office/powerpoint/2010/main" val="2939010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Introduction</a:t>
            </a:r>
          </a:p>
        </p:txBody>
      </p:sp>
      <p:sp>
        <p:nvSpPr>
          <p:cNvPr id="5" name="Content Placeholder 4"/>
          <p:cNvSpPr>
            <a:spLocks noGrp="1"/>
          </p:cNvSpPr>
          <p:nvPr>
            <p:ph idx="1"/>
          </p:nvPr>
        </p:nvSpPr>
        <p:spPr/>
        <p:txBody>
          <a:bodyPr>
            <a:normAutofit fontScale="92500" lnSpcReduction="20000"/>
          </a:bodyPr>
          <a:lstStyle/>
          <a:p>
            <a:r>
              <a:rPr lang="en-US" sz="2800" dirty="0"/>
              <a:t>Air cooled only</a:t>
            </a:r>
          </a:p>
          <a:p>
            <a:r>
              <a:rPr lang="en-US" sz="2800" dirty="0"/>
              <a:t>R-134a</a:t>
            </a:r>
          </a:p>
          <a:p>
            <a:r>
              <a:rPr lang="en-US" sz="2800" dirty="0"/>
              <a:t>Front air in and out</a:t>
            </a:r>
          </a:p>
          <a:p>
            <a:r>
              <a:rPr lang="en-US" sz="2800" dirty="0"/>
              <a:t>Stainless steel evaporator</a:t>
            </a:r>
          </a:p>
          <a:p>
            <a:r>
              <a:rPr lang="en-US" sz="2800" dirty="0"/>
              <a:t>Solid grease top bearing</a:t>
            </a:r>
          </a:p>
          <a:p>
            <a:r>
              <a:rPr lang="en-US" sz="2800" dirty="0"/>
              <a:t>Auger load monitoring</a:t>
            </a:r>
          </a:p>
          <a:p>
            <a:r>
              <a:rPr lang="en-US" sz="2800" dirty="0"/>
              <a:t>Cleaning indicator</a:t>
            </a:r>
          </a:p>
          <a:p>
            <a:r>
              <a:rPr lang="en-US" sz="2800" dirty="0"/>
              <a:t>Cleaning mode</a:t>
            </a:r>
          </a:p>
          <a:p>
            <a:r>
              <a:rPr lang="en-US" sz="2800" dirty="0"/>
              <a:t>Water sensor</a:t>
            </a:r>
          </a:p>
          <a:p>
            <a:r>
              <a:rPr lang="en-US" sz="2800" dirty="0"/>
              <a:t>Photo eye ice level control</a:t>
            </a:r>
          </a:p>
        </p:txBody>
      </p:sp>
      <p:pic>
        <p:nvPicPr>
          <p:cNvPr id="7" name="Picture 6">
            <a:extLst>
              <a:ext uri="{FF2B5EF4-FFF2-40B4-BE49-F238E27FC236}">
                <a16:creationId xmlns:a16="http://schemas.microsoft.com/office/drawing/2014/main" id="{71B40D7D-2FD0-40B5-B26F-D743BCCFAC8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728" t="18241" b="11137"/>
          <a:stretch/>
        </p:blipFill>
        <p:spPr>
          <a:xfrm>
            <a:off x="4724400" y="1143001"/>
            <a:ext cx="1985638" cy="4113378"/>
          </a:xfrm>
          <a:prstGeom prst="rect">
            <a:avLst/>
          </a:prstGeom>
        </p:spPr>
      </p:pic>
      <p:sp>
        <p:nvSpPr>
          <p:cNvPr id="8" name="TextBox 7">
            <a:extLst>
              <a:ext uri="{FF2B5EF4-FFF2-40B4-BE49-F238E27FC236}">
                <a16:creationId xmlns:a16="http://schemas.microsoft.com/office/drawing/2014/main" id="{1E661A7F-FB59-47CB-8EF5-D753681BED2B}"/>
              </a:ext>
            </a:extLst>
          </p:cNvPr>
          <p:cNvSpPr txBox="1"/>
          <p:nvPr/>
        </p:nvSpPr>
        <p:spPr>
          <a:xfrm>
            <a:off x="6710038" y="1981200"/>
            <a:ext cx="2433962" cy="1477328"/>
          </a:xfrm>
          <a:prstGeom prst="rect">
            <a:avLst/>
          </a:prstGeom>
          <a:noFill/>
        </p:spPr>
        <p:txBody>
          <a:bodyPr wrap="square" rtlCol="0">
            <a:spAutoFit/>
          </a:bodyPr>
          <a:lstStyle/>
          <a:p>
            <a:r>
              <a:rPr lang="en-US" dirty="0"/>
              <a:t>QR code behind front panel. Connects to warranty registration and unit specific service resources.</a:t>
            </a:r>
          </a:p>
        </p:txBody>
      </p:sp>
    </p:spTree>
    <p:extLst>
      <p:ext uri="{BB962C8B-B14F-4D97-AF65-F5344CB8AC3E}">
        <p14:creationId xmlns:p14="http://schemas.microsoft.com/office/powerpoint/2010/main" val="30461672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sz="2800" dirty="0"/>
              <a:t>Lift evaporator off gear reducer’s adapter</a:t>
            </a:r>
          </a:p>
          <a:p>
            <a:r>
              <a:rPr lang="en-US" sz="2800" dirty="0"/>
              <a:t>Stationary half of water seal remains in evaporator</a:t>
            </a:r>
          </a:p>
          <a:p>
            <a:endParaRPr lang="en-US" sz="2800" dirty="0"/>
          </a:p>
        </p:txBody>
      </p:sp>
      <p:pic>
        <p:nvPicPr>
          <p:cNvPr id="6" name="Picture 5">
            <a:extLst>
              <a:ext uri="{FF2B5EF4-FFF2-40B4-BE49-F238E27FC236}">
                <a16:creationId xmlns:a16="http://schemas.microsoft.com/office/drawing/2014/main" id="{941BDB4F-3BAC-4FEE-BB4F-D23E4A5273D3}"/>
              </a:ext>
            </a:extLst>
          </p:cNvPr>
          <p:cNvPicPr>
            <a:picLocks noChangeAspect="1"/>
          </p:cNvPicPr>
          <p:nvPr/>
        </p:nvPicPr>
        <p:blipFill>
          <a:blip r:embed="rId3"/>
          <a:stretch>
            <a:fillRect/>
          </a:stretch>
        </p:blipFill>
        <p:spPr>
          <a:xfrm>
            <a:off x="2558850" y="2286000"/>
            <a:ext cx="4026300" cy="3678034"/>
          </a:xfrm>
          <a:prstGeom prst="rect">
            <a:avLst/>
          </a:prstGeom>
        </p:spPr>
      </p:pic>
    </p:spTree>
    <p:extLst>
      <p:ext uri="{BB962C8B-B14F-4D97-AF65-F5344CB8AC3E}">
        <p14:creationId xmlns:p14="http://schemas.microsoft.com/office/powerpoint/2010/main" val="3756067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Seal</a:t>
            </a:r>
          </a:p>
        </p:txBody>
      </p:sp>
      <p:sp>
        <p:nvSpPr>
          <p:cNvPr id="5" name="Content Placeholder 4"/>
          <p:cNvSpPr>
            <a:spLocks noGrp="1"/>
          </p:cNvSpPr>
          <p:nvPr>
            <p:ph idx="1"/>
          </p:nvPr>
        </p:nvSpPr>
        <p:spPr/>
        <p:txBody>
          <a:bodyPr>
            <a:normAutofit/>
          </a:bodyPr>
          <a:lstStyle/>
          <a:p>
            <a:r>
              <a:rPr lang="en-US" altLang="en-US" sz="2800" dirty="0"/>
              <a:t>Two-part seal</a:t>
            </a:r>
          </a:p>
          <a:p>
            <a:pPr lvl="1"/>
            <a:r>
              <a:rPr lang="en-US" altLang="en-US" sz="2400" dirty="0"/>
              <a:t>Stationary part in evaporator</a:t>
            </a:r>
          </a:p>
          <a:p>
            <a:pPr lvl="1"/>
            <a:r>
              <a:rPr lang="en-US" altLang="en-US" sz="2400" dirty="0"/>
              <a:t>Rotating part on auger</a:t>
            </a:r>
          </a:p>
          <a:p>
            <a:r>
              <a:rPr lang="en-US" altLang="en-US" sz="2800" dirty="0"/>
              <a:t>Pull stationary half out of evaporator</a:t>
            </a:r>
          </a:p>
          <a:p>
            <a:r>
              <a:rPr lang="en-US" altLang="en-US" sz="2800" dirty="0"/>
              <a:t>Remove rotating half from auger</a:t>
            </a:r>
          </a:p>
          <a:p>
            <a:endParaRPr lang="en-US" sz="2400" dirty="0"/>
          </a:p>
        </p:txBody>
      </p:sp>
      <p:pic>
        <p:nvPicPr>
          <p:cNvPr id="6" name="Picture 3">
            <a:extLst>
              <a:ext uri="{FF2B5EF4-FFF2-40B4-BE49-F238E27FC236}">
                <a16:creationId xmlns:a16="http://schemas.microsoft.com/office/drawing/2014/main" id="{62E7C5CA-F745-4E48-B7C7-AC3A9B114D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2900" y="3200400"/>
            <a:ext cx="3978200" cy="29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10631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Seal</a:t>
            </a:r>
          </a:p>
        </p:txBody>
      </p:sp>
      <p:sp>
        <p:nvSpPr>
          <p:cNvPr id="5" name="Content Placeholder 4"/>
          <p:cNvSpPr>
            <a:spLocks noGrp="1"/>
          </p:cNvSpPr>
          <p:nvPr>
            <p:ph idx="1"/>
          </p:nvPr>
        </p:nvSpPr>
        <p:spPr/>
        <p:txBody>
          <a:bodyPr>
            <a:normAutofit/>
          </a:bodyPr>
          <a:lstStyle/>
          <a:p>
            <a:r>
              <a:rPr lang="en-US" altLang="en-US" sz="2800" dirty="0"/>
              <a:t>Assembly</a:t>
            </a:r>
          </a:p>
          <a:p>
            <a:pPr lvl="1"/>
            <a:r>
              <a:rPr lang="en-US" altLang="en-US" sz="2400" dirty="0"/>
              <a:t>Wet stationary half</a:t>
            </a:r>
          </a:p>
          <a:p>
            <a:pPr lvl="1"/>
            <a:r>
              <a:rPr lang="en-US" altLang="en-US" sz="2400" dirty="0"/>
              <a:t>Insert 1 ¼ to 1 3/8 into bottom of evaporator tube</a:t>
            </a:r>
          </a:p>
          <a:p>
            <a:pPr lvl="2"/>
            <a:r>
              <a:rPr lang="en-US" altLang="en-US" sz="2000" dirty="0"/>
              <a:t>Adapter will push seal to correct height</a:t>
            </a:r>
          </a:p>
          <a:p>
            <a:pPr lvl="3"/>
            <a:r>
              <a:rPr lang="en-US" altLang="en-US" sz="1800" dirty="0"/>
              <a:t>About an inch and a half</a:t>
            </a:r>
          </a:p>
          <a:p>
            <a:endParaRPr lang="en-US" sz="2400" dirty="0"/>
          </a:p>
        </p:txBody>
      </p:sp>
      <p:pic>
        <p:nvPicPr>
          <p:cNvPr id="6" name="Picture 4">
            <a:extLst>
              <a:ext uri="{FF2B5EF4-FFF2-40B4-BE49-F238E27FC236}">
                <a16:creationId xmlns:a16="http://schemas.microsoft.com/office/drawing/2014/main" id="{8480AFF3-3AB9-4F8D-8D61-6B7D0A204803}"/>
              </a:ext>
            </a:extLst>
          </p:cNvPr>
          <p:cNvPicPr>
            <a:picLocks noChangeAspect="1"/>
          </p:cNvPicPr>
          <p:nvPr/>
        </p:nvPicPr>
        <p:blipFill>
          <a:blip r:embed="rId3" cstate="print">
            <a:extLst>
              <a:ext uri="{28A0092B-C50C-407E-A947-70E740481C1C}">
                <a14:useLocalDpi xmlns:a14="http://schemas.microsoft.com/office/drawing/2010/main" val="0"/>
              </a:ext>
            </a:extLst>
          </a:blip>
          <a:srcRect l="19531" t="15884" r="35806" b="29774"/>
          <a:stretch>
            <a:fillRect/>
          </a:stretch>
        </p:blipFill>
        <p:spPr bwMode="auto">
          <a:xfrm>
            <a:off x="3200400" y="3276600"/>
            <a:ext cx="2922588"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5351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Seal</a:t>
            </a:r>
          </a:p>
        </p:txBody>
      </p:sp>
      <p:sp>
        <p:nvSpPr>
          <p:cNvPr id="5" name="Content Placeholder 4"/>
          <p:cNvSpPr>
            <a:spLocks noGrp="1"/>
          </p:cNvSpPr>
          <p:nvPr>
            <p:ph idx="1"/>
          </p:nvPr>
        </p:nvSpPr>
        <p:spPr>
          <a:xfrm>
            <a:off x="457200" y="1143001"/>
            <a:ext cx="4953000" cy="4343400"/>
          </a:xfrm>
        </p:spPr>
        <p:txBody>
          <a:bodyPr>
            <a:normAutofit/>
          </a:bodyPr>
          <a:lstStyle/>
          <a:p>
            <a:r>
              <a:rPr lang="en-US" altLang="en-US" sz="2800" dirty="0"/>
              <a:t>Assembly</a:t>
            </a:r>
          </a:p>
          <a:p>
            <a:pPr lvl="1"/>
            <a:r>
              <a:rPr lang="en-US" altLang="en-US" sz="2400" dirty="0"/>
              <a:t>Clean auger shoulder</a:t>
            </a:r>
          </a:p>
          <a:p>
            <a:pPr lvl="1"/>
            <a:r>
              <a:rPr lang="en-US" altLang="en-US" sz="2400" dirty="0"/>
              <a:t>Add small bead of food grade RTV sealant to shoulder</a:t>
            </a:r>
          </a:p>
          <a:p>
            <a:pPr lvl="1"/>
            <a:r>
              <a:rPr lang="en-US" altLang="en-US" sz="2400" dirty="0"/>
              <a:t>Push rotating half of seal onto auger </a:t>
            </a:r>
          </a:p>
          <a:p>
            <a:pPr lvl="2"/>
            <a:r>
              <a:rPr lang="en-US" altLang="en-US" sz="2000" dirty="0"/>
              <a:t>Do NOT touch sealing surface</a:t>
            </a:r>
          </a:p>
          <a:p>
            <a:pPr lvl="2"/>
            <a:r>
              <a:rPr lang="en-US" altLang="en-US" sz="2000" dirty="0"/>
              <a:t>Push on outside of ring</a:t>
            </a:r>
          </a:p>
          <a:p>
            <a:pPr lvl="2"/>
            <a:r>
              <a:rPr lang="en-US" altLang="en-US" sz="2000" dirty="0"/>
              <a:t>OK to wet inside of rubber ring to aid in sliding onto auger</a:t>
            </a:r>
          </a:p>
          <a:p>
            <a:endParaRPr lang="en-US" sz="2400" dirty="0"/>
          </a:p>
        </p:txBody>
      </p:sp>
      <p:pic>
        <p:nvPicPr>
          <p:cNvPr id="6" name="Picture 5">
            <a:extLst>
              <a:ext uri="{FF2B5EF4-FFF2-40B4-BE49-F238E27FC236}">
                <a16:creationId xmlns:a16="http://schemas.microsoft.com/office/drawing/2014/main" id="{34EBCA3C-75E7-4F52-BCF6-1BC5109F038B}"/>
              </a:ext>
            </a:extLst>
          </p:cNvPr>
          <p:cNvPicPr>
            <a:picLocks noChangeAspect="1"/>
          </p:cNvPicPr>
          <p:nvPr/>
        </p:nvPicPr>
        <p:blipFill>
          <a:blip r:embed="rId3"/>
          <a:stretch>
            <a:fillRect/>
          </a:stretch>
        </p:blipFill>
        <p:spPr>
          <a:xfrm>
            <a:off x="5410200" y="2277602"/>
            <a:ext cx="3466135" cy="3039971"/>
          </a:xfrm>
          <a:prstGeom prst="rect">
            <a:avLst/>
          </a:prstGeom>
        </p:spPr>
      </p:pic>
      <p:cxnSp>
        <p:nvCxnSpPr>
          <p:cNvPr id="7" name="Straight Arrow Connector 2">
            <a:extLst>
              <a:ext uri="{FF2B5EF4-FFF2-40B4-BE49-F238E27FC236}">
                <a16:creationId xmlns:a16="http://schemas.microsoft.com/office/drawing/2014/main" id="{21AFAFA6-BF8C-4C47-A64C-0AA4FE567C96}"/>
              </a:ext>
            </a:extLst>
          </p:cNvPr>
          <p:cNvCxnSpPr>
            <a:cxnSpLocks noChangeShapeType="1"/>
          </p:cNvCxnSpPr>
          <p:nvPr/>
        </p:nvCxnSpPr>
        <p:spPr bwMode="auto">
          <a:xfrm flipH="1">
            <a:off x="7550457" y="2055812"/>
            <a:ext cx="648070" cy="1122290"/>
          </a:xfrm>
          <a:prstGeom prst="straightConnector1">
            <a:avLst/>
          </a:prstGeom>
          <a:noFill/>
          <a:ln w="2857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3">
            <a:extLst>
              <a:ext uri="{FF2B5EF4-FFF2-40B4-BE49-F238E27FC236}">
                <a16:creationId xmlns:a16="http://schemas.microsoft.com/office/drawing/2014/main" id="{83525160-9D88-4199-97B7-57F9642D59B4}"/>
              </a:ext>
            </a:extLst>
          </p:cNvPr>
          <p:cNvSpPr txBox="1">
            <a:spLocks noChangeArrowheads="1"/>
          </p:cNvSpPr>
          <p:nvPr/>
        </p:nvSpPr>
        <p:spPr bwMode="auto">
          <a:xfrm>
            <a:off x="8077200" y="1447800"/>
            <a:ext cx="1066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dirty="0">
                <a:cs typeface="Arial" panose="020B0604020202020204" pitchFamily="34" charset="0"/>
              </a:rPr>
              <a:t>Rotating Seal</a:t>
            </a:r>
          </a:p>
        </p:txBody>
      </p:sp>
    </p:spTree>
    <p:extLst>
      <p:ext uri="{BB962C8B-B14F-4D97-AF65-F5344CB8AC3E}">
        <p14:creationId xmlns:p14="http://schemas.microsoft.com/office/powerpoint/2010/main" val="12683911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Sealant on Auger</a:t>
            </a:r>
          </a:p>
        </p:txBody>
      </p:sp>
      <p:pic>
        <p:nvPicPr>
          <p:cNvPr id="6" name="Picture 5">
            <a:extLst>
              <a:ext uri="{FF2B5EF4-FFF2-40B4-BE49-F238E27FC236}">
                <a16:creationId xmlns:a16="http://schemas.microsoft.com/office/drawing/2014/main" id="{2D4EACEE-7B85-4B11-AA7F-B74A9EAA9D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4107" y="1354584"/>
            <a:ext cx="5205570" cy="4568718"/>
          </a:xfrm>
          <a:prstGeom prst="rect">
            <a:avLst/>
          </a:prstGeom>
        </p:spPr>
      </p:pic>
      <p:cxnSp>
        <p:nvCxnSpPr>
          <p:cNvPr id="7" name="Straight Arrow Connector 6">
            <a:extLst>
              <a:ext uri="{FF2B5EF4-FFF2-40B4-BE49-F238E27FC236}">
                <a16:creationId xmlns:a16="http://schemas.microsoft.com/office/drawing/2014/main" id="{2693EB41-8045-47F8-A8D0-205B083F4E56}"/>
              </a:ext>
            </a:extLst>
          </p:cNvPr>
          <p:cNvCxnSpPr/>
          <p:nvPr/>
        </p:nvCxnSpPr>
        <p:spPr bwMode="auto">
          <a:xfrm>
            <a:off x="3735870" y="1847296"/>
            <a:ext cx="321224" cy="1180730"/>
          </a:xfrm>
          <a:prstGeom prst="straightConnector1">
            <a:avLst/>
          </a:prstGeom>
          <a:solidFill>
            <a:schemeClr val="accent1"/>
          </a:solidFill>
          <a:ln w="5715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829B3A09-F2BD-4F35-A099-09D954A3DB86}"/>
              </a:ext>
            </a:extLst>
          </p:cNvPr>
          <p:cNvCxnSpPr/>
          <p:nvPr/>
        </p:nvCxnSpPr>
        <p:spPr bwMode="auto">
          <a:xfrm flipV="1">
            <a:off x="3726992" y="1146140"/>
            <a:ext cx="2602785" cy="736847"/>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a:extLst>
              <a:ext uri="{FF2B5EF4-FFF2-40B4-BE49-F238E27FC236}">
                <a16:creationId xmlns:a16="http://schemas.microsoft.com/office/drawing/2014/main" id="{3596454D-6C5E-42A4-B218-2586199A25DB}"/>
              </a:ext>
            </a:extLst>
          </p:cNvPr>
          <p:cNvSpPr txBox="1"/>
          <p:nvPr/>
        </p:nvSpPr>
        <p:spPr>
          <a:xfrm>
            <a:off x="6480699" y="914400"/>
            <a:ext cx="2308194" cy="1200329"/>
          </a:xfrm>
          <a:prstGeom prst="rect">
            <a:avLst/>
          </a:prstGeom>
          <a:noFill/>
        </p:spPr>
        <p:txBody>
          <a:bodyPr wrap="square" rtlCol="0">
            <a:spAutoFit/>
          </a:bodyPr>
          <a:lstStyle/>
          <a:p>
            <a:r>
              <a:rPr lang="en-US" dirty="0"/>
              <a:t>Sealant on Auger to Fills in Between Water Seal and Auger Shoulder</a:t>
            </a:r>
          </a:p>
        </p:txBody>
      </p:sp>
    </p:spTree>
    <p:extLst>
      <p:ext uri="{BB962C8B-B14F-4D97-AF65-F5344CB8AC3E}">
        <p14:creationId xmlns:p14="http://schemas.microsoft.com/office/powerpoint/2010/main" val="39337639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normAutofit/>
          </a:bodyPr>
          <a:lstStyle/>
          <a:p>
            <a:r>
              <a:rPr lang="en-US" sz="4000" dirty="0">
                <a:solidFill>
                  <a:schemeClr val="tx2">
                    <a:lumMod val="50000"/>
                  </a:schemeClr>
                </a:solidFill>
              </a:rPr>
              <a:t>Summary</a:t>
            </a:r>
          </a:p>
        </p:txBody>
      </p:sp>
      <p:sp>
        <p:nvSpPr>
          <p:cNvPr id="3" name="Content Placeholder 2"/>
          <p:cNvSpPr>
            <a:spLocks noGrp="1"/>
          </p:cNvSpPr>
          <p:nvPr>
            <p:ph sz="half" idx="1"/>
          </p:nvPr>
        </p:nvSpPr>
        <p:spPr>
          <a:xfrm>
            <a:off x="457200" y="1219201"/>
            <a:ext cx="8229600" cy="4267200"/>
          </a:xfrm>
        </p:spPr>
        <p:txBody>
          <a:bodyPr>
            <a:normAutofit fontScale="92500" lnSpcReduction="10000"/>
          </a:bodyPr>
          <a:lstStyle/>
          <a:p>
            <a:r>
              <a:rPr lang="en-US" dirty="0"/>
              <a:t>This ice system has </a:t>
            </a:r>
          </a:p>
          <a:p>
            <a:pPr lvl="1"/>
            <a:r>
              <a:rPr lang="en-US" dirty="0"/>
              <a:t>Two ice forms, flake and nugget</a:t>
            </a:r>
          </a:p>
          <a:p>
            <a:pPr lvl="1"/>
            <a:r>
              <a:rPr lang="en-US" dirty="0"/>
              <a:t>Three ice capacities in each form</a:t>
            </a:r>
          </a:p>
          <a:p>
            <a:pPr lvl="1"/>
            <a:r>
              <a:rPr lang="en-US" dirty="0"/>
              <a:t>Two cabinet sizes</a:t>
            </a:r>
          </a:p>
          <a:p>
            <a:r>
              <a:rPr lang="en-US" dirty="0"/>
              <a:t>Ice making is by continuous flow</a:t>
            </a:r>
          </a:p>
          <a:p>
            <a:r>
              <a:rPr lang="en-US" dirty="0"/>
              <a:t>Ice on and off by photo eye</a:t>
            </a:r>
          </a:p>
          <a:p>
            <a:r>
              <a:rPr lang="en-US" dirty="0"/>
              <a:t>Water sensor in reservoir</a:t>
            </a:r>
          </a:p>
          <a:p>
            <a:r>
              <a:rPr lang="en-US" dirty="0"/>
              <a:t>Air cooled only</a:t>
            </a:r>
          </a:p>
          <a:p>
            <a:r>
              <a:rPr lang="en-US" dirty="0"/>
              <a:t>R-134a, No service ports</a:t>
            </a:r>
          </a:p>
          <a:p>
            <a:r>
              <a:rPr lang="en-US" dirty="0"/>
              <a:t>Auger motor current monitor</a:t>
            </a:r>
          </a:p>
          <a:p>
            <a:endParaRPr lang="en-US" dirty="0"/>
          </a:p>
        </p:txBody>
      </p:sp>
    </p:spTree>
    <p:extLst>
      <p:ext uri="{BB962C8B-B14F-4D97-AF65-F5344CB8AC3E}">
        <p14:creationId xmlns:p14="http://schemas.microsoft.com/office/powerpoint/2010/main" val="41730910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Questions?</a:t>
            </a:r>
          </a:p>
        </p:txBody>
      </p:sp>
    </p:spTree>
    <p:extLst>
      <p:ext uri="{BB962C8B-B14F-4D97-AF65-F5344CB8AC3E}">
        <p14:creationId xmlns:p14="http://schemas.microsoft.com/office/powerpoint/2010/main" val="895619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p:txBody>
          <a:bodyPr>
            <a:normAutofit/>
          </a:bodyPr>
          <a:lstStyle/>
          <a:p>
            <a:r>
              <a:rPr lang="en-US" sz="2800" dirty="0"/>
              <a:t>Controller’s lights and switches</a:t>
            </a:r>
          </a:p>
          <a:p>
            <a:endParaRPr lang="en-US" sz="2800" dirty="0"/>
          </a:p>
          <a:p>
            <a:endParaRPr lang="en-US" sz="2800" dirty="0"/>
          </a:p>
        </p:txBody>
      </p:sp>
      <p:pic>
        <p:nvPicPr>
          <p:cNvPr id="6" name="Picture 5">
            <a:extLst>
              <a:ext uri="{FF2B5EF4-FFF2-40B4-BE49-F238E27FC236}">
                <a16:creationId xmlns:a16="http://schemas.microsoft.com/office/drawing/2014/main" id="{7B8151B7-068F-49DB-AF3B-319933B01C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8835" y="1697359"/>
            <a:ext cx="4966329" cy="3789042"/>
          </a:xfrm>
          <a:prstGeom prst="rect">
            <a:avLst/>
          </a:prstGeom>
        </p:spPr>
      </p:pic>
    </p:spTree>
    <p:extLst>
      <p:ext uri="{BB962C8B-B14F-4D97-AF65-F5344CB8AC3E}">
        <p14:creationId xmlns:p14="http://schemas.microsoft.com/office/powerpoint/2010/main" val="2639023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p:txBody>
          <a:bodyPr>
            <a:normAutofit/>
          </a:bodyPr>
          <a:lstStyle/>
          <a:p>
            <a:r>
              <a:rPr lang="en-US" sz="2800" dirty="0"/>
              <a:t>Condenser</a:t>
            </a:r>
          </a:p>
          <a:p>
            <a:endParaRPr lang="en-US" sz="2800" dirty="0"/>
          </a:p>
        </p:txBody>
      </p:sp>
      <p:pic>
        <p:nvPicPr>
          <p:cNvPr id="6" name="Picture 5">
            <a:extLst>
              <a:ext uri="{FF2B5EF4-FFF2-40B4-BE49-F238E27FC236}">
                <a16:creationId xmlns:a16="http://schemas.microsoft.com/office/drawing/2014/main" id="{963FA21E-7619-4E4E-803B-64A75781F1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9964" y="1907522"/>
            <a:ext cx="4984072" cy="3554816"/>
          </a:xfrm>
          <a:prstGeom prst="rect">
            <a:avLst/>
          </a:prstGeom>
        </p:spPr>
      </p:pic>
    </p:spTree>
    <p:extLst>
      <p:ext uri="{BB962C8B-B14F-4D97-AF65-F5344CB8AC3E}">
        <p14:creationId xmlns:p14="http://schemas.microsoft.com/office/powerpoint/2010/main" val="2370637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Components</a:t>
            </a:r>
          </a:p>
        </p:txBody>
      </p:sp>
      <p:sp>
        <p:nvSpPr>
          <p:cNvPr id="5" name="Content Placeholder 4"/>
          <p:cNvSpPr>
            <a:spLocks noGrp="1"/>
          </p:cNvSpPr>
          <p:nvPr>
            <p:ph idx="1"/>
          </p:nvPr>
        </p:nvSpPr>
        <p:spPr/>
        <p:txBody>
          <a:bodyPr>
            <a:normAutofit/>
          </a:bodyPr>
          <a:lstStyle/>
          <a:p>
            <a:r>
              <a:rPr lang="en-US" sz="2800" dirty="0"/>
              <a:t>Fan motor and blade</a:t>
            </a:r>
          </a:p>
          <a:p>
            <a:endParaRPr lang="en-US" sz="2800" dirty="0"/>
          </a:p>
        </p:txBody>
      </p:sp>
      <p:pic>
        <p:nvPicPr>
          <p:cNvPr id="6" name="Picture 5">
            <a:extLst>
              <a:ext uri="{FF2B5EF4-FFF2-40B4-BE49-F238E27FC236}">
                <a16:creationId xmlns:a16="http://schemas.microsoft.com/office/drawing/2014/main" id="{45B4DD9B-2773-48EA-B35A-12C75E048A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400" y="1179794"/>
            <a:ext cx="3200400" cy="4306607"/>
          </a:xfrm>
          <a:prstGeom prst="rect">
            <a:avLst/>
          </a:prstGeom>
        </p:spPr>
      </p:pic>
    </p:spTree>
    <p:extLst>
      <p:ext uri="{BB962C8B-B14F-4D97-AF65-F5344CB8AC3E}">
        <p14:creationId xmlns:p14="http://schemas.microsoft.com/office/powerpoint/2010/main" val="9357654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2878</TotalTime>
  <Words>6959</Words>
  <Application>Microsoft Office PowerPoint</Application>
  <PresentationFormat>On-screen Show (4:3)</PresentationFormat>
  <Paragraphs>655</Paragraphs>
  <Slides>66</Slides>
  <Notes>65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66</vt:i4>
      </vt:variant>
    </vt:vector>
  </HeadingPairs>
  <TitlesOfParts>
    <vt:vector size="70" baseType="lpstr">
      <vt:lpstr>Arial</vt:lpstr>
      <vt:lpstr>Calibri</vt:lpstr>
      <vt:lpstr>Office Theme</vt:lpstr>
      <vt:lpstr>Custom Design</vt:lpstr>
      <vt:lpstr>Technical Service Training</vt:lpstr>
      <vt:lpstr>Service Support</vt:lpstr>
      <vt:lpstr>Technical Service Virtual Business Card</vt:lpstr>
      <vt:lpstr>Training Agenda</vt:lpstr>
      <vt:lpstr>Introduction</vt:lpstr>
      <vt:lpstr>Introduction</vt:lpstr>
      <vt:lpstr>Components</vt:lpstr>
      <vt:lpstr>Components</vt:lpstr>
      <vt:lpstr>Components</vt:lpstr>
      <vt:lpstr>Components</vt:lpstr>
      <vt:lpstr>Components</vt:lpstr>
      <vt:lpstr>Components</vt:lpstr>
      <vt:lpstr>Components</vt:lpstr>
      <vt:lpstr>Components</vt:lpstr>
      <vt:lpstr>Components</vt:lpstr>
      <vt:lpstr>Components</vt:lpstr>
      <vt:lpstr>Components</vt:lpstr>
      <vt:lpstr>Start Up</vt:lpstr>
      <vt:lpstr>Start Up</vt:lpstr>
      <vt:lpstr>Electrical</vt:lpstr>
      <vt:lpstr>Refrigeration</vt:lpstr>
      <vt:lpstr>Refrigeration</vt:lpstr>
      <vt:lpstr>Ice Making System</vt:lpstr>
      <vt:lpstr>Continuous Flow Ice Making</vt:lpstr>
      <vt:lpstr>Water and Mineral Scale</vt:lpstr>
      <vt:lpstr>Water and Mineral Scale</vt:lpstr>
      <vt:lpstr>Water and Mineral Scale</vt:lpstr>
      <vt:lpstr>Auger Load</vt:lpstr>
      <vt:lpstr>Cleaning and Maintenance</vt:lpstr>
      <vt:lpstr>Cleaning and Maintenance</vt:lpstr>
      <vt:lpstr>Scale Removal Step by Step</vt:lpstr>
      <vt:lpstr>Resevoir Outlet Hose</vt:lpstr>
      <vt:lpstr>Scale Removal Step by Step</vt:lpstr>
      <vt:lpstr>Scale Removal Step by Step</vt:lpstr>
      <vt:lpstr>Sanitization</vt:lpstr>
      <vt:lpstr>Photo Eyes</vt:lpstr>
      <vt:lpstr>Diagnostics and Service</vt:lpstr>
      <vt:lpstr>Indicator Lights</vt:lpstr>
      <vt:lpstr>Status Light: Codes</vt:lpstr>
      <vt:lpstr>Diagnostics</vt:lpstr>
      <vt:lpstr>Diagnostics</vt:lpstr>
      <vt:lpstr>Diagnostics</vt:lpstr>
      <vt:lpstr>Diagnostics</vt:lpstr>
      <vt:lpstr>Diagnostics</vt:lpstr>
      <vt:lpstr>Taking the Unit Apart</vt:lpstr>
      <vt:lpstr>Taking the Unit Apart</vt:lpstr>
      <vt:lpstr>Taking it Apart</vt:lpstr>
      <vt:lpstr>Taking the Unit Apart</vt:lpstr>
      <vt:lpstr>Taking the Unit Apart</vt:lpstr>
      <vt:lpstr>Taking the Unit Apart</vt:lpstr>
      <vt:lpstr>Taking the Unit Apart</vt:lpstr>
      <vt:lpstr>Water Reservoir and Float Valve</vt:lpstr>
      <vt:lpstr>Taking the Unit Apart</vt:lpstr>
      <vt:lpstr>Taking the Unit Apart</vt:lpstr>
      <vt:lpstr>Taking the Unit Apart</vt:lpstr>
      <vt:lpstr>Evaporator</vt:lpstr>
      <vt:lpstr>Taking the Unit Apart</vt:lpstr>
      <vt:lpstr>Taking the Unit Apart</vt:lpstr>
      <vt:lpstr>Taking the Unit Apart</vt:lpstr>
      <vt:lpstr>Taking the Unit Apart</vt:lpstr>
      <vt:lpstr>Water Seal</vt:lpstr>
      <vt:lpstr>Water Seal</vt:lpstr>
      <vt:lpstr>Water Seal</vt:lpstr>
      <vt:lpstr>Sealant on Auger</vt:lpstr>
      <vt:lpstr>Summary</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Brittany Jorgensen</dc:creator>
  <cp:lastModifiedBy>Holst, Damon (SIS)</cp:lastModifiedBy>
  <cp:revision>16</cp:revision>
  <dcterms:created xsi:type="dcterms:W3CDTF">2016-11-02T16:27:12Z</dcterms:created>
  <dcterms:modified xsi:type="dcterms:W3CDTF">2019-12-02T15:02:09Z</dcterms:modified>
</cp:coreProperties>
</file>